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747" r:id="rId2"/>
    <p:sldId id="898" r:id="rId3"/>
    <p:sldId id="892" r:id="rId4"/>
    <p:sldId id="855" r:id="rId5"/>
    <p:sldId id="856" r:id="rId6"/>
    <p:sldId id="858" r:id="rId7"/>
    <p:sldId id="857" r:id="rId8"/>
    <p:sldId id="899" r:id="rId9"/>
    <p:sldId id="893" r:id="rId10"/>
    <p:sldId id="923" r:id="rId11"/>
    <p:sldId id="900" r:id="rId12"/>
    <p:sldId id="901" r:id="rId13"/>
    <p:sldId id="903" r:id="rId14"/>
    <p:sldId id="905" r:id="rId15"/>
    <p:sldId id="909" r:id="rId16"/>
    <p:sldId id="911" r:id="rId17"/>
    <p:sldId id="913" r:id="rId18"/>
    <p:sldId id="865" r:id="rId19"/>
    <p:sldId id="926" r:id="rId20"/>
    <p:sldId id="927" r:id="rId21"/>
    <p:sldId id="896" r:id="rId22"/>
    <p:sldId id="928" r:id="rId23"/>
    <p:sldId id="922" r:id="rId24"/>
    <p:sldId id="934" r:id="rId25"/>
    <p:sldId id="935" r:id="rId26"/>
    <p:sldId id="936" r:id="rId27"/>
    <p:sldId id="933" r:id="rId28"/>
    <p:sldId id="872" r:id="rId29"/>
    <p:sldId id="917" r:id="rId30"/>
    <p:sldId id="918" r:id="rId31"/>
    <p:sldId id="919" r:id="rId32"/>
    <p:sldId id="867" r:id="rId33"/>
    <p:sldId id="834" r:id="rId34"/>
    <p:sldId id="843" r:id="rId35"/>
  </p:sldIdLst>
  <p:sldSz cx="9144000" cy="6858000" type="screen4x3"/>
  <p:notesSz cx="6797675" cy="9874250"/>
  <p:custDataLst>
    <p:tags r:id="rId38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r" defTabSz="914400" rtl="1" eaLnBrk="1" latinLnBrk="0" hangingPunct="1"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r" defTabSz="914400" rtl="1" eaLnBrk="1" latinLnBrk="0" hangingPunct="1"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r" defTabSz="914400" rtl="1" eaLnBrk="1" latinLnBrk="0" hangingPunct="1"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r" defTabSz="914400" rtl="1" eaLnBrk="1" latinLnBrk="0" hangingPunct="1">
      <a:defRPr sz="1200" b="1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0099"/>
    <a:srgbClr val="008000"/>
    <a:srgbClr val="FF0000"/>
    <a:srgbClr val="FF33CC"/>
    <a:srgbClr val="87FF61"/>
    <a:srgbClr val="FF5353"/>
    <a:srgbClr val="0066CC"/>
    <a:srgbClr val="CAFFB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2287" autoAdjust="0"/>
    <p:restoredTop sz="93641" autoAdjust="0"/>
  </p:normalViewPr>
  <p:slideViewPr>
    <p:cSldViewPr snapToGrid="0">
      <p:cViewPr varScale="1">
        <p:scale>
          <a:sx n="77" d="100"/>
          <a:sy n="77" d="100"/>
        </p:scale>
        <p:origin x="-6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 snapToGrid="0">
      <p:cViewPr>
        <p:scale>
          <a:sx n="100" d="100"/>
          <a:sy n="100" d="100"/>
        </p:scale>
        <p:origin x="-2130" y="2064"/>
      </p:cViewPr>
      <p:guideLst>
        <p:guide orient="horz" pos="311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39.wmf"/><Relationship Id="rId4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t" anchorCtr="0" compatLnSpc="1">
            <a:prstTxWarp prst="textNoShape">
              <a:avLst/>
            </a:prstTxWarp>
          </a:bodyPr>
          <a:lstStyle>
            <a:lvl1pPr algn="r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t" anchorCtr="0" compatLnSpc="1">
            <a:prstTxWarp prst="textNoShape">
              <a:avLst/>
            </a:prstTxWarp>
          </a:bodyPr>
          <a:lstStyle>
            <a:lvl1pPr algn="l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b" anchorCtr="0" compatLnSpc="1">
            <a:prstTxWarp prst="textNoShape">
              <a:avLst/>
            </a:prstTxWarp>
          </a:bodyPr>
          <a:lstStyle>
            <a:lvl1pPr algn="r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b" anchorCtr="0" compatLnSpc="1">
            <a:prstTxWarp prst="textNoShape">
              <a:avLst/>
            </a:prstTxWarp>
          </a:bodyPr>
          <a:lstStyle>
            <a:lvl1pPr algn="l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48C3D94F-5C89-4A03-A7AA-2577EAB47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t" anchorCtr="0" compatLnSpc="1">
            <a:prstTxWarp prst="textNoShape">
              <a:avLst/>
            </a:prstTxWarp>
          </a:bodyPr>
          <a:lstStyle>
            <a:lvl1pPr algn="r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t" anchorCtr="0" compatLnSpc="1">
            <a:prstTxWarp prst="textNoShape">
              <a:avLst/>
            </a:prstTxWarp>
          </a:bodyPr>
          <a:lstStyle>
            <a:lvl1pPr algn="l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243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b" anchorCtr="0" compatLnSpc="1">
            <a:prstTxWarp prst="textNoShape">
              <a:avLst/>
            </a:prstTxWarp>
          </a:bodyPr>
          <a:lstStyle>
            <a:lvl1pPr algn="r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9" rIns="91717" bIns="45859" numCol="1" anchor="b" anchorCtr="0" compatLnSpc="1">
            <a:prstTxWarp prst="textNoShape">
              <a:avLst/>
            </a:prstTxWarp>
          </a:bodyPr>
          <a:lstStyle>
            <a:lvl1pPr algn="l" defTabSz="915988" rtl="1">
              <a:defRPr b="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B55DED3F-5B0A-4C07-9551-D145614FD1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7963" y="9288490"/>
            <a:ext cx="3048000" cy="51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FF6F4-6518-4B20-A5E9-B5FE69EC6B7D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[</a:t>
            </a:r>
            <a:r>
              <a:rPr lang="en-US" dirty="0" err="1" smtClean="0"/>
              <a:t>Luby</a:t>
            </a:r>
            <a:r>
              <a:rPr lang="en-US" baseline="0" dirty="0" smtClean="0"/>
              <a:t> et al.] = </a:t>
            </a:r>
            <a:r>
              <a:rPr lang="en-US" baseline="0" dirty="0" err="1" smtClean="0"/>
              <a:t>Luby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Mitzenmacher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Shokrollahi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Spielman</a:t>
            </a:r>
            <a:endParaRPr lang="en-US" baseline="0" dirty="0" smtClean="0"/>
          </a:p>
          <a:p>
            <a:pPr algn="l" rtl="0"/>
            <a:r>
              <a:rPr lang="en-US" baseline="0" dirty="0" smtClean="0"/>
              <a:t>98 – STOC: “analysis of low density codes and improved designs using irregular graphs”.</a:t>
            </a:r>
          </a:p>
          <a:p>
            <a:pPr algn="l" rtl="0"/>
            <a:r>
              <a:rPr lang="en-US" baseline="0" dirty="0" smtClean="0"/>
              <a:t>01 – IEEE-IT: “improved low-density parity-check codes using irregular graphs”.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DED3F-5B0A-4C07-9551-D145614FD1C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36513" y="6580188"/>
            <a:ext cx="590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90412C84-5B8F-44CD-A7E6-EDBA07AAB2B7}" type="slidenum">
              <a:rPr lang="he-IL" sz="1400" b="0">
                <a:solidFill>
                  <a:srgbClr val="000099"/>
                </a:solidFill>
                <a:cs typeface="Times New Roman" pitchFamily="18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>
              <a:solidFill>
                <a:srgbClr val="000099"/>
              </a:solidFill>
            </a:endParaRP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171450"/>
            <a:ext cx="2286000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171450"/>
            <a:ext cx="67056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38100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7145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5538"/>
            <a:ext cx="77724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6513" y="6580188"/>
            <a:ext cx="6551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2A5FC97E-5F16-4806-A7C4-3F882CBC0524}" type="slidenum">
              <a:rPr lang="he-IL" sz="1400" b="0">
                <a:solidFill>
                  <a:srgbClr val="000099"/>
                </a:solidFill>
                <a:cs typeface="Times New Roman" pitchFamily="18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png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1.png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60.png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7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34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9480" y="506413"/>
            <a:ext cx="8187070" cy="2914650"/>
          </a:xfrm>
        </p:spPr>
        <p:txBody>
          <a:bodyPr/>
          <a:lstStyle/>
          <a:p>
            <a:r>
              <a:rPr lang="en-US" sz="6000" dirty="0" smtClean="0"/>
              <a:t>Local optimality in Tanner codes</a:t>
            </a:r>
            <a:endParaRPr lang="en-US" sz="6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932363"/>
            <a:ext cx="7586810" cy="1439862"/>
          </a:xfrm>
        </p:spPr>
        <p:txBody>
          <a:bodyPr/>
          <a:lstStyle/>
          <a:p>
            <a:pPr algn="l" eaLnBrk="1" hangingPunct="1"/>
            <a:r>
              <a:rPr lang="en-US" sz="2000" b="1" dirty="0" smtClean="0">
                <a:solidFill>
                  <a:srgbClr val="000099"/>
                </a:solidFill>
              </a:rPr>
              <a:t>June 2011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088" y="3460750"/>
            <a:ext cx="518318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Guy Even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0" dirty="0" err="1" smtClean="0">
                <a:latin typeface="Arial" pitchFamily="34" charset="0"/>
                <a:cs typeface="Arial" pitchFamily="34" charset="0"/>
              </a:rPr>
              <a:t>Nissim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 Halabi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686" name="Rectangle 6"/>
          <p:cNvSpPr>
            <a:spLocks noChangeArrowheads="1"/>
          </p:cNvSpPr>
          <p:nvPr/>
        </p:nvSpPr>
        <p:spPr bwMode="auto">
          <a:xfrm>
            <a:off x="0" y="6264275"/>
            <a:ext cx="9144000" cy="620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5805488"/>
            <a:ext cx="54737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study (irregular) </a:t>
            </a:r>
            <a:r>
              <a:rPr lang="en-US" dirty="0" smtClean="0"/>
              <a:t>Tanner Codes?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125538"/>
            <a:ext cx="8368146" cy="51831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Tighter LP relaxation </a:t>
            </a:r>
            <a:r>
              <a:rPr lang="en-US" dirty="0" smtClean="0">
                <a:solidFill>
                  <a:schemeClr val="tx2"/>
                </a:solidFill>
              </a:rPr>
              <a:t>because local </a:t>
            </a:r>
            <a:r>
              <a:rPr lang="en-US" dirty="0" smtClean="0">
                <a:solidFill>
                  <a:schemeClr val="tx2"/>
                </a:solidFill>
              </a:rPr>
              <a:t>codes </a:t>
            </a:r>
            <a:r>
              <a:rPr lang="en-US" dirty="0" smtClean="0">
                <a:solidFill>
                  <a:schemeClr val="tx2"/>
                </a:solidFill>
              </a:rPr>
              <a:t>are not </a:t>
            </a:r>
            <a:r>
              <a:rPr lang="en-US" dirty="0" smtClean="0"/>
              <a:t>parity codes</a:t>
            </a:r>
          </a:p>
          <a:p>
            <a:r>
              <a:rPr lang="en-US" dirty="0" smtClean="0">
                <a:solidFill>
                  <a:srgbClr val="0066FF"/>
                </a:solidFill>
                <a:sym typeface="Euclid Symbol"/>
              </a:rPr>
              <a:t>Irregularity</a:t>
            </a:r>
            <a:r>
              <a:rPr lang="en-US" dirty="0" smtClean="0">
                <a:sym typeface="Euclid Symbol"/>
              </a:rPr>
              <a:t> </a:t>
            </a:r>
            <a:r>
              <a:rPr lang="en-US" dirty="0" smtClean="0">
                <a:sym typeface="Euclid Symbol"/>
              </a:rPr>
              <a:t>of the Tanner graph  Codes with </a:t>
            </a:r>
            <a:r>
              <a:rPr lang="en-US" dirty="0" smtClean="0">
                <a:solidFill>
                  <a:srgbClr val="0066FF"/>
                </a:solidFill>
                <a:sym typeface="Euclid Symbol"/>
              </a:rPr>
              <a:t>better performance</a:t>
            </a:r>
            <a:r>
              <a:rPr lang="en-US" dirty="0" smtClean="0">
                <a:sym typeface="Euclid Symbol"/>
              </a:rPr>
              <a:t> in the case of LDPC codes [</a:t>
            </a:r>
            <a:r>
              <a:rPr lang="en-US" dirty="0" err="1" smtClean="0">
                <a:sym typeface="Euclid Symbol"/>
              </a:rPr>
              <a:t>Luby</a:t>
            </a:r>
            <a:r>
              <a:rPr lang="en-US" dirty="0" smtClean="0">
                <a:sym typeface="Euclid Symbol"/>
              </a:rPr>
              <a:t> et al., 98]</a:t>
            </a:r>
          </a:p>
          <a:p>
            <a:pPr lvl="1"/>
            <a:r>
              <a:rPr lang="en-US" dirty="0" smtClean="0">
                <a:sym typeface="Euclid Symbol"/>
              </a:rPr>
              <a:t>Regular Low-Density Tanner Code with non-trivial local codes  Irregular LDPC code.</a:t>
            </a:r>
          </a:p>
          <a:p>
            <a:pPr lvl="1"/>
            <a:r>
              <a:rPr lang="en-US" dirty="0" smtClean="0">
                <a:sym typeface="Euclid Symbol"/>
              </a:rPr>
              <a:t>Irregular Tanner code with non-trivial local codes  Might yield improved designs.</a:t>
            </a:r>
          </a:p>
          <a:p>
            <a:pPr lvl="1"/>
            <a:endParaRPr lang="en-US" dirty="0" smtClean="0">
              <a:sym typeface="Euclid Symbol"/>
            </a:endParaRPr>
          </a:p>
          <a:p>
            <a:endParaRPr lang="en-US" dirty="0" smtClean="0">
              <a:sym typeface="Euclid 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Criterions of Interest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48" y="1020726"/>
            <a:ext cx="8654065" cy="55705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ym typeface="Euclid Math One" pitchFamily="18" charset="2"/>
              </a:rPr>
              <a:t>Let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Math Two"/>
              </a:rPr>
              <a:t>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  </a:t>
            </a:r>
            <a:r>
              <a:rPr lang="en-US" sz="2400" dirty="0" smtClean="0">
                <a:sym typeface="Euclid Math One" pitchFamily="18" charset="2"/>
              </a:rPr>
              <a:t>denote an LLR vector received from the channel.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Euclid Math Two" pitchFamily="18" charset="2"/>
              </a:rPr>
              <a:t> </a:t>
            </a:r>
            <a:r>
              <a:rPr lang="en-US" sz="2400" dirty="0" smtClean="0">
                <a:sym typeface="Euclid Math One" pitchFamily="18" charset="2"/>
              </a:rPr>
              <a:t>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) </a:t>
            </a:r>
            <a:r>
              <a:rPr lang="en-US" sz="2400" dirty="0" smtClean="0">
                <a:sym typeface="Euclid Math One" pitchFamily="18" charset="2"/>
              </a:rPr>
              <a:t>denote a codeword.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Euclid Math One" pitchFamily="18" charset="2"/>
              </a:rPr>
              <a:t>Consider the following questions:</a:t>
            </a:r>
          </a:p>
          <a:p>
            <a:pPr lvl="1">
              <a:lnSpc>
                <a:spcPct val="80000"/>
              </a:lnSpc>
            </a:pPr>
            <a:endParaRPr lang="en-US" sz="1600" dirty="0" smtClean="0">
              <a:sym typeface="Euclid Math One" pitchFamily="18" charset="2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sym typeface="Euclid Math One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endParaRPr lang="en-US" dirty="0" smtClean="0">
              <a:sym typeface="Euclid Math One" pitchFamily="18" charset="2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sym typeface="Euclid Math One" pitchFamily="18" charset="2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sym typeface="Euclid Math One" pitchFamily="18" charset="2"/>
            </a:endParaRPr>
          </a:p>
          <a:p>
            <a:pPr lvl="1">
              <a:lnSpc>
                <a:spcPct val="80000"/>
              </a:lnSpc>
            </a:pPr>
            <a:endParaRPr lang="en-US" dirty="0" smtClean="0">
              <a:sym typeface="Euclid Math One" pitchFamily="18" charset="2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sym typeface="Euclid Math One" pitchFamily="18" charset="2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ym typeface="Euclid Math One" pitchFamily="18" charset="2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ym typeface="Euclid Math One" pitchFamily="18" charset="2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ym typeface="Euclid Math One" pitchFamily="18" charset="2"/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ym typeface="Euclid Math One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Euclid Math One" pitchFamily="18" charset="2"/>
              </a:rPr>
              <a:t>E.g., efficient test via local computations </a:t>
            </a:r>
            <a:r>
              <a:rPr lang="en-US" sz="2400" dirty="0" smtClean="0">
                <a:sym typeface="Wingdings" pitchFamily="2" charset="2"/>
              </a:rPr>
              <a:t> “Local Optimality” criterion</a:t>
            </a:r>
            <a:endParaRPr lang="en-US" sz="2400" dirty="0" smtClean="0">
              <a:ea typeface="+mn-ea"/>
              <a:sym typeface="Euclid Math One" pitchFamily="18" charset="2"/>
            </a:endParaRPr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335088" y="2065338"/>
          <a:ext cx="1831975" cy="635000"/>
        </p:xfrm>
        <a:graphic>
          <a:graphicData uri="http://schemas.openxmlformats.org/presentationml/2006/ole">
            <p:oleObj spid="_x0000_s306178" name="Equation" r:id="rId4" imgW="939600" imgH="330120" progId="Equation.DSMT4">
              <p:embed/>
            </p:oleObj>
          </a:graphicData>
        </a:graphic>
      </p:graphicFrame>
      <p:graphicFrame>
        <p:nvGraphicFramePr>
          <p:cNvPr id="204805" name="Object 2"/>
          <p:cNvGraphicFramePr>
            <a:graphicFrameLocks noChangeAspect="1"/>
          </p:cNvGraphicFramePr>
          <p:nvPr/>
        </p:nvGraphicFramePr>
        <p:xfrm>
          <a:off x="1335088" y="2797175"/>
          <a:ext cx="1781175" cy="633413"/>
        </p:xfrm>
        <a:graphic>
          <a:graphicData uri="http://schemas.openxmlformats.org/presentationml/2006/ole">
            <p:oleObj spid="_x0000_s306179" name="Equation" r:id="rId5" imgW="914400" imgH="330120" progId="Equation.DSMT4">
              <p:embed/>
            </p:oleObj>
          </a:graphicData>
        </a:graphic>
      </p:graphicFrame>
      <p:graphicFrame>
        <p:nvGraphicFramePr>
          <p:cNvPr id="204806" name="Object 2"/>
          <p:cNvGraphicFramePr>
            <a:graphicFrameLocks noChangeAspect="1"/>
          </p:cNvGraphicFramePr>
          <p:nvPr/>
        </p:nvGraphicFramePr>
        <p:xfrm>
          <a:off x="5522118" y="2932920"/>
          <a:ext cx="2154238" cy="487362"/>
        </p:xfrm>
        <a:graphic>
          <a:graphicData uri="http://schemas.openxmlformats.org/presentationml/2006/ole">
            <p:oleObj spid="_x0000_s306180" name="Equation" r:id="rId6" imgW="1104840" imgH="253800" progId="Equation.DSMT4">
              <p:embed/>
            </p:oleObj>
          </a:graphicData>
        </a:graphic>
      </p:graphicFrame>
      <p:graphicFrame>
        <p:nvGraphicFramePr>
          <p:cNvPr id="204807" name="Object 2"/>
          <p:cNvGraphicFramePr>
            <a:graphicFrameLocks noChangeAspect="1"/>
          </p:cNvGraphicFramePr>
          <p:nvPr/>
        </p:nvGraphicFramePr>
        <p:xfrm>
          <a:off x="5522118" y="2191490"/>
          <a:ext cx="2203450" cy="487362"/>
        </p:xfrm>
        <a:graphic>
          <a:graphicData uri="http://schemas.openxmlformats.org/presentationml/2006/ole">
            <p:oleObj spid="_x0000_s306181" name="Equation" r:id="rId7" imgW="1130040" imgH="2538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406920" y="4163763"/>
            <a:ext cx="3100551" cy="1228046"/>
          </a:xfrm>
          <a:prstGeom prst="rect">
            <a:avLst/>
          </a:prstGeom>
          <a:solidFill>
            <a:schemeClr val="accent1">
              <a:alpha val="3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/>
              <a:t>Efficient Test with </a:t>
            </a:r>
            <a:br>
              <a:rPr lang="en-US" sz="2000" b="0" dirty="0" smtClean="0"/>
            </a:br>
            <a:r>
              <a:rPr lang="en-US" sz="2000" b="0" dirty="0" smtClean="0"/>
              <a:t>One Sided Error</a:t>
            </a:r>
            <a:endParaRPr lang="he-IL" sz="2000" b="0" dirty="0" smtClean="0"/>
          </a:p>
        </p:txBody>
      </p:sp>
      <p:cxnSp>
        <p:nvCxnSpPr>
          <p:cNvPr id="9" name="Straight Arrow Connector 8"/>
          <p:cNvCxnSpPr>
            <a:stCxn id="17" idx="3"/>
            <a:endCxn id="7" idx="1"/>
          </p:cNvCxnSpPr>
          <p:nvPr/>
        </p:nvCxnSpPr>
        <p:spPr bwMode="auto">
          <a:xfrm flipV="1">
            <a:off x="1830570" y="4777786"/>
            <a:ext cx="576350" cy="13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3"/>
            <a:endCxn id="18" idx="1"/>
          </p:cNvCxnSpPr>
          <p:nvPr/>
        </p:nvCxnSpPr>
        <p:spPr bwMode="auto">
          <a:xfrm>
            <a:off x="5507471" y="4777786"/>
            <a:ext cx="585898" cy="34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1478937" y="4485546"/>
            <a:ext cx="351633" cy="5871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dirty="0" smtClean="0">
                <a:cs typeface="Times New Roman" pitchFamily="18" charset="0"/>
                <a:sym typeface="Euclid Math One" pitchFamily="18" charset="2"/>
              </a:rPr>
              <a:t>x</a:t>
            </a:r>
            <a:endParaRPr lang="he-IL" sz="2400" b="0" i="1" dirty="0"/>
          </a:p>
        </p:txBody>
      </p:sp>
      <p:sp>
        <p:nvSpPr>
          <p:cNvPr id="18" name="Rectangle 17"/>
          <p:cNvSpPr/>
          <p:nvPr/>
        </p:nvSpPr>
        <p:spPr>
          <a:xfrm>
            <a:off x="6093369" y="4365695"/>
            <a:ext cx="21104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dirty="0" smtClean="0">
                <a:cs typeface="Times New Roman" pitchFamily="18" charset="0"/>
                <a:sym typeface="Euclid Math One" pitchFamily="18" charset="2"/>
              </a:rPr>
              <a:t>Definitely Yes / </a:t>
            </a:r>
          </a:p>
          <a:p>
            <a:r>
              <a:rPr lang="en-US" sz="2400" b="0" i="1" dirty="0" smtClean="0">
                <a:cs typeface="Times New Roman" pitchFamily="18" charset="0"/>
                <a:sym typeface="Euclid Math One" pitchFamily="18" charset="2"/>
              </a:rPr>
              <a:t>Maybe No</a:t>
            </a:r>
            <a:endParaRPr lang="he-IL" sz="2400" b="0" i="1" dirty="0"/>
          </a:p>
        </p:txBody>
      </p:sp>
      <p:cxnSp>
        <p:nvCxnSpPr>
          <p:cNvPr id="20" name="Straight Arrow Connector 19"/>
          <p:cNvCxnSpPr>
            <a:endCxn id="7" idx="0"/>
          </p:cNvCxnSpPr>
          <p:nvPr/>
        </p:nvCxnSpPr>
        <p:spPr bwMode="auto">
          <a:xfrm rot="5400000">
            <a:off x="3748759" y="3939612"/>
            <a:ext cx="432588" cy="157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3767971" y="3352811"/>
            <a:ext cx="386761" cy="5871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kern="0" dirty="0" smtClean="0">
                <a:solidFill>
                  <a:srgbClr val="000000"/>
                </a:solidFill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endParaRPr lang="he-IL" dirty="0"/>
          </a:p>
        </p:txBody>
      </p:sp>
      <p:graphicFrame>
        <p:nvGraphicFramePr>
          <p:cNvPr id="204808" name="Object 2"/>
          <p:cNvGraphicFramePr>
            <a:graphicFrameLocks noChangeAspect="1"/>
          </p:cNvGraphicFramePr>
          <p:nvPr/>
        </p:nvGraphicFramePr>
        <p:xfrm>
          <a:off x="2886075" y="4830763"/>
          <a:ext cx="2020888" cy="571500"/>
        </p:xfrm>
        <a:graphic>
          <a:graphicData uri="http://schemas.openxmlformats.org/presentationml/2006/ole">
            <p:oleObj spid="_x0000_s306182" name="Equation" r:id="rId8" imgW="1333440" imgH="330120" progId="Equation.DSMT4">
              <p:embed/>
            </p:oleObj>
          </a:graphicData>
        </a:graphic>
      </p:graphicFrame>
      <p:sp>
        <p:nvSpPr>
          <p:cNvPr id="19" name="Rectangular Callout 18"/>
          <p:cNvSpPr/>
          <p:nvPr/>
        </p:nvSpPr>
        <p:spPr bwMode="auto">
          <a:xfrm>
            <a:off x="3663607" y="2241332"/>
            <a:ext cx="1313792" cy="430924"/>
          </a:xfrm>
          <a:prstGeom prst="wedgeRectCallout">
            <a:avLst>
              <a:gd name="adj1" fmla="val -73319"/>
              <a:gd name="adj2" fmla="val -8534"/>
            </a:avLst>
          </a:prstGeom>
          <a:solidFill>
            <a:srgbClr val="FF0000">
              <a:alpha val="3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/>
              <a:t>NP-Hard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223282" y="2372109"/>
            <a:ext cx="126124" cy="1261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207522" y="3113539"/>
            <a:ext cx="126124" cy="1261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67106" y="2372109"/>
            <a:ext cx="126124" cy="1261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67106" y="3113539"/>
            <a:ext cx="126124" cy="1261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1926454" y="5361196"/>
            <a:ext cx="5433134" cy="514905"/>
          </a:xfrm>
          <a:prstGeom prst="roundRect">
            <a:avLst/>
          </a:prstGeom>
          <a:solidFill>
            <a:srgbClr val="FF5353">
              <a:alpha val="3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3474"/>
            <a:ext cx="8666163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Let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dirty="0" smtClean="0">
                <a:sym typeface="Euclid Math Two" pitchFamily="18" charset="2"/>
              </a:rPr>
              <a:t> </a:t>
            </a:r>
            <a:r>
              <a:rPr lang="en-US" sz="2000" dirty="0" smtClean="0">
                <a:sym typeface="Euclid Math One" pitchFamily="18" charset="2"/>
              </a:rPr>
              <a:t>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) </a:t>
            </a:r>
            <a:r>
              <a:rPr lang="en-US" sz="2000" dirty="0" smtClean="0">
                <a:sym typeface="Euclid Symbol" pitchFamily="18" charset="2"/>
              </a:rPr>
              <a:t>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{0,1}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N</a:t>
            </a:r>
            <a:endParaRPr lang="en-US" sz="2000" dirty="0" smtClean="0">
              <a:sym typeface="Euclid 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Euclid Symbol" pitchFamily="18" charset="2"/>
              </a:rPr>
              <a:t>	</a:t>
            </a:r>
            <a:r>
              <a:rPr lang="en-US" sz="2800" dirty="0" smtClean="0">
                <a:sym typeface="Euclid Symbol" pitchFamily="18" charset="2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 </a:t>
            </a:r>
            <a:r>
              <a:rPr lang="en-US" sz="2000" dirty="0" smtClean="0">
                <a:sym typeface="Euclid Math Two" pitchFamily="18" charset="2"/>
              </a:rPr>
              <a:t>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[0,1]</a:t>
            </a:r>
            <a:r>
              <a:rPr lang="en-US" sz="2000" i="1" baseline="30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000" dirty="0" smtClean="0">
                <a:sym typeface="Euclid Math Two" pitchFamily="18" charset="2"/>
              </a:rPr>
              <a:t> </a:t>
            </a:r>
            <a:r>
              <a:rPr lang="en-US" sz="2000" dirty="0" smtClean="0">
                <a:sym typeface="Euclid Symbol" pitchFamily="18" charset="2"/>
              </a:rPr>
              <a:t></a:t>
            </a:r>
            <a:r>
              <a:rPr lang="en-US" sz="2000" dirty="0" smtClean="0">
                <a:sym typeface="Euclid Math Two" pitchFamily="18" charset="2"/>
              </a:rPr>
              <a:t> 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  <a:sym typeface="Euclid Math Two" pitchFamily="18" charset="2"/>
              </a:rPr>
              <a:t>N</a:t>
            </a:r>
            <a:r>
              <a:rPr lang="en-US" sz="2000" dirty="0" smtClean="0">
                <a:sym typeface="Euclid Math Two" pitchFamily="18" charset="2"/>
              </a:rPr>
              <a:t/>
            </a:r>
            <a:br>
              <a:rPr lang="en-US" sz="2000" dirty="0" smtClean="0">
                <a:sym typeface="Euclid Math Two" pitchFamily="18" charset="2"/>
              </a:rPr>
            </a:br>
            <a:r>
              <a:rPr lang="en-US" sz="2000" dirty="0" smtClean="0"/>
              <a:t> [Fel03] </a:t>
            </a:r>
            <a:r>
              <a:rPr lang="en-US" sz="2000" dirty="0" smtClean="0">
                <a:sym typeface="Euclid Math Two" pitchFamily="18" charset="2"/>
              </a:rPr>
              <a:t>Define </a:t>
            </a:r>
            <a:r>
              <a:rPr lang="en-US" sz="2000" dirty="0" smtClean="0">
                <a:solidFill>
                  <a:srgbClr val="0066FF"/>
                </a:solidFill>
              </a:rPr>
              <a:t>relative point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000" dirty="0" smtClean="0"/>
              <a:t>  by  </a:t>
            </a:r>
            <a:r>
              <a:rPr lang="en-US" sz="2800" dirty="0" smtClean="0"/>
              <a:t> </a:t>
            </a:r>
            <a:endParaRPr lang="en-US" sz="2000" i="1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Consider a finite set </a:t>
            </a:r>
            <a:r>
              <a:rPr lang="en-US" sz="2000" dirty="0" smtClean="0">
                <a:latin typeface="Euclid Math One" pitchFamily="18" charset="2"/>
              </a:rPr>
              <a:t>B</a:t>
            </a:r>
            <a:r>
              <a:rPr lang="en-US" sz="2000" dirty="0" smtClean="0"/>
              <a:t> </a:t>
            </a:r>
            <a:r>
              <a:rPr lang="en-US" sz="2000" dirty="0" smtClean="0">
                <a:sym typeface="Euclid Symbol"/>
              </a:rPr>
              <a:t> </a:t>
            </a:r>
            <a:r>
              <a:rPr lang="en-US" sz="2000" dirty="0" smtClean="0">
                <a:latin typeface="+mj-lt"/>
                <a:sym typeface="Euclid Symbol"/>
              </a:rPr>
              <a:t>[</a:t>
            </a:r>
            <a:r>
              <a:rPr lang="en-US" sz="2000" dirty="0" smtClean="0">
                <a:latin typeface="+mj-lt"/>
              </a:rPr>
              <a:t>0,1]</a:t>
            </a:r>
            <a:r>
              <a:rPr lang="en-US" sz="2000" i="1" baseline="30000" dirty="0" smtClean="0">
                <a:latin typeface="+mj-lt"/>
              </a:rPr>
              <a:t>N 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of deviations</a:t>
            </a:r>
            <a:endParaRPr lang="en-US" sz="20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endParaRPr lang="en-US" sz="2000" u="sng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solidFill>
                  <a:srgbClr val="0066FF"/>
                </a:solidFill>
              </a:rPr>
              <a:t>Definition</a:t>
            </a:r>
            <a:r>
              <a:rPr lang="en-US" sz="2000" dirty="0" smtClean="0"/>
              <a:t>: A codeword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dirty="0" smtClean="0">
                <a:sym typeface="Euclid Math Two" pitchFamily="18" charset="2"/>
              </a:rPr>
              <a:t> </a:t>
            </a:r>
            <a:r>
              <a:rPr lang="en-US" sz="2000" dirty="0" smtClean="0">
                <a:sym typeface="Euclid Math One" pitchFamily="18" charset="2"/>
              </a:rPr>
              <a:t>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0066FF"/>
                </a:solidFill>
              </a:rPr>
              <a:t>locally optimal</a:t>
            </a:r>
            <a:r>
              <a:rPr lang="en-US" sz="2000" dirty="0" smtClean="0"/>
              <a:t> for 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 </a:t>
            </a:r>
            <a:r>
              <a:rPr lang="en-US" sz="2000" dirty="0" smtClean="0">
                <a:sym typeface="Euclid Math Two" pitchFamily="18" charset="2"/>
              </a:rPr>
              <a:t></a:t>
            </a:r>
            <a:r>
              <a:rPr lang="en-US" sz="2000" dirty="0" smtClean="0">
                <a:latin typeface="Sybil Green" pitchFamily="2" charset="0"/>
                <a:sym typeface="Symbol" pitchFamily="18" charset="2"/>
              </a:rPr>
              <a:t> </a:t>
            </a:r>
            <a:r>
              <a:rPr lang="en-US" sz="2000" dirty="0" smtClean="0">
                <a:sym typeface="Euclid Math Two" pitchFamily="18" charset="2"/>
              </a:rPr>
              <a:t>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000" dirty="0" smtClean="0"/>
              <a:t> if for all   vectors </a:t>
            </a:r>
            <a:r>
              <a:rPr lang="en-US" sz="2000" i="1" dirty="0" smtClean="0">
                <a:latin typeface="Euclid Symbol" pitchFamily="18" charset="2"/>
              </a:rPr>
              <a:t>b </a:t>
            </a:r>
            <a:r>
              <a:rPr lang="en-US" sz="2000" dirty="0" smtClean="0">
                <a:latin typeface="Euclid Symbol" pitchFamily="18" charset="2"/>
                <a:sym typeface="Euclid Symbol"/>
              </a:rPr>
              <a:t> </a:t>
            </a:r>
            <a:r>
              <a:rPr lang="en-US" sz="2000" dirty="0" smtClean="0">
                <a:latin typeface="Euclid Math One" pitchFamily="18" charset="2"/>
              </a:rPr>
              <a:t>B</a:t>
            </a:r>
            <a:r>
              <a:rPr lang="en-US" sz="2000" dirty="0" smtClean="0"/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solidFill>
                  <a:srgbClr val="0066FF"/>
                </a:solidFill>
              </a:rPr>
              <a:t>Goal:</a:t>
            </a:r>
            <a:r>
              <a:rPr lang="en-US" sz="2000" dirty="0" smtClean="0">
                <a:solidFill>
                  <a:srgbClr val="000000"/>
                </a:solidFill>
              </a:rPr>
              <a:t> find a set </a:t>
            </a:r>
            <a:r>
              <a:rPr lang="en-US" sz="2000" dirty="0" smtClean="0">
                <a:latin typeface="Euclid Math One" pitchFamily="18" charset="2"/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deviations such </a:t>
            </a:r>
            <a:r>
              <a:rPr lang="en-US" sz="2000" dirty="0" smtClean="0">
                <a:solidFill>
                  <a:srgbClr val="000000"/>
                </a:solidFill>
              </a:rPr>
              <a:t>that: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0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and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LP(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and LP(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04988" y="5408613"/>
          <a:ext cx="5670550" cy="449262"/>
        </p:xfrm>
        <a:graphic>
          <a:graphicData uri="http://schemas.openxmlformats.org/presentationml/2006/ole">
            <p:oleObj spid="_x0000_s307205" name="Equation" r:id="rId4" imgW="3530520" imgH="279360" progId="Equation.DSMT4">
              <p:embed/>
            </p:oleObj>
          </a:graphicData>
        </a:graphic>
      </p:graphicFrame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-43964" y="-171450"/>
            <a:ext cx="9267092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Combinatorial Characterization of Local Optimality (1)</a:t>
            </a:r>
            <a:endParaRPr lang="en-US" sz="3200" dirty="0" smtClean="0"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3004920" y="3405516"/>
          <a:ext cx="2241550" cy="503237"/>
        </p:xfrm>
        <a:graphic>
          <a:graphicData uri="http://schemas.openxmlformats.org/presentationml/2006/ole">
            <p:oleObj spid="_x0000_s307202" name="Equation" r:id="rId5" imgW="1143000" imgH="253800" progId="Equation.DSMT4">
              <p:embed/>
            </p:oleObj>
          </a:graphicData>
        </a:graphic>
      </p:graphicFrame>
      <p:graphicFrame>
        <p:nvGraphicFramePr>
          <p:cNvPr id="68616" name="Object 4"/>
          <p:cNvGraphicFramePr>
            <a:graphicFrameLocks noChangeAspect="1"/>
          </p:cNvGraphicFramePr>
          <p:nvPr/>
        </p:nvGraphicFramePr>
        <p:xfrm>
          <a:off x="4988895" y="1592428"/>
          <a:ext cx="1758950" cy="400050"/>
        </p:xfrm>
        <a:graphic>
          <a:graphicData uri="http://schemas.openxmlformats.org/presentationml/2006/ole">
            <p:oleObj spid="_x0000_s307203" name="Equation" r:id="rId6" imgW="1130040" imgH="253800" progId="Equation.DSMT4">
              <p:embed/>
            </p:oleObj>
          </a:graphicData>
        </a:graphic>
      </p:graphicFrame>
      <p:graphicFrame>
        <p:nvGraphicFramePr>
          <p:cNvPr id="206855" name="Object 4"/>
          <p:cNvGraphicFramePr>
            <a:graphicFrameLocks noChangeAspect="1"/>
          </p:cNvGraphicFramePr>
          <p:nvPr/>
        </p:nvGraphicFramePr>
        <p:xfrm>
          <a:off x="1240268" y="5838825"/>
          <a:ext cx="3767137" cy="892175"/>
        </p:xfrm>
        <a:graphic>
          <a:graphicData uri="http://schemas.openxmlformats.org/presentationml/2006/ole">
            <p:oleObj spid="_x0000_s307204" name="Equation" r:id="rId7" imgW="2145960" imgH="507960" progId="Equation.DSMT4">
              <p:embed/>
            </p:oleObj>
          </a:graphicData>
        </a:graphic>
      </p:graphicFrame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7080370" y="6075785"/>
            <a:ext cx="1339850" cy="649288"/>
          </a:xfrm>
          <a:prstGeom prst="wedgeRectCallout">
            <a:avLst>
              <a:gd name="adj1" fmla="val -75189"/>
              <a:gd name="adj2" fmla="val -100636"/>
            </a:avLst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0" dirty="0"/>
              <a:t>All-Zeros Assumption</a:t>
            </a:r>
          </a:p>
        </p:txBody>
      </p:sp>
      <p:sp>
        <p:nvSpPr>
          <p:cNvPr id="15" name="Bent Arrow 14"/>
          <p:cNvSpPr/>
          <p:nvPr/>
        </p:nvSpPr>
        <p:spPr bwMode="auto">
          <a:xfrm flipH="1" flipV="1">
            <a:off x="5044966" y="5875282"/>
            <a:ext cx="592354" cy="536027"/>
          </a:xfrm>
          <a:prstGeom prst="bentArrow">
            <a:avLst/>
          </a:prstGeom>
          <a:solidFill>
            <a:srgbClr val="FF5353">
              <a:alpha val="3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6600097" y="3481752"/>
            <a:ext cx="2403226" cy="1811217"/>
            <a:chOff x="3707428" y="3241384"/>
            <a:chExt cx="3757241" cy="2658255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727938" y="3692769"/>
              <a:ext cx="3736731" cy="220687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07428" y="3241384"/>
              <a:ext cx="1516638" cy="4968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0" i="1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  <a:sym typeface="Symbol" pitchFamily="18" charset="2"/>
                </a:rPr>
                <a:t></a:t>
              </a:r>
              <a:endParaRPr lang="he-IL" sz="1000" baseline="-25000" dirty="0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897315" y="4818184"/>
              <a:ext cx="1354016" cy="624253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16377" y="4899492"/>
              <a:ext cx="1140804" cy="45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LO(</a:t>
              </a:r>
              <a:r>
                <a:rPr lang="en-US" sz="1400" b="0" i="1" kern="0" dirty="0" smtClean="0">
                  <a:solidFill>
                    <a:srgbClr val="000000"/>
                  </a:solidFill>
                  <a:latin typeface="Sybil Green" pitchFamily="2" charset="0"/>
                  <a:ea typeface="+mn-ea"/>
                  <a:cs typeface="Arial"/>
                  <a:sym typeface="Symbol" pitchFamily="18" charset="2"/>
                </a:rPr>
                <a:t></a:t>
              </a:r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 ) </a:t>
              </a:r>
              <a:endParaRPr lang="he-IL" sz="1000" dirty="0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062046" y="4387361"/>
              <a:ext cx="2857499" cy="130126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3815861" y="3947749"/>
              <a:ext cx="3464169" cy="188155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82121" y="3949924"/>
              <a:ext cx="1118249" cy="45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ML(</a:t>
              </a:r>
              <a:r>
                <a:rPr lang="en-US" sz="1400" b="0" i="1" kern="0" dirty="0" smtClean="0">
                  <a:solidFill>
                    <a:srgbClr val="000000"/>
                  </a:solidFill>
                  <a:latin typeface="Sybil Green" pitchFamily="2" charset="0"/>
                  <a:ea typeface="+mn-ea"/>
                  <a:cs typeface="Arial"/>
                  <a:sym typeface="Symbol" pitchFamily="18" charset="2"/>
                </a:rPr>
                <a:t></a:t>
              </a:r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) </a:t>
              </a:r>
              <a:endParaRPr lang="he-IL" sz="10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76949" y="4442290"/>
              <a:ext cx="1950294" cy="45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LP(</a:t>
              </a:r>
              <a:r>
                <a:rPr lang="en-US" sz="1400" b="0" i="1" kern="0" dirty="0" smtClean="0">
                  <a:solidFill>
                    <a:srgbClr val="000000"/>
                  </a:solidFill>
                  <a:latin typeface="Sybil Green" pitchFamily="2" charset="0"/>
                  <a:ea typeface="+mn-ea"/>
                  <a:cs typeface="Arial"/>
                  <a:sym typeface="Symbol" pitchFamily="18" charset="2"/>
                </a:rPr>
                <a:t></a:t>
              </a:r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) integral </a:t>
              </a:r>
              <a:endParaRPr lang="he-IL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19015"/>
            <a:ext cx="8666163" cy="57356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solidFill>
                  <a:srgbClr val="0066FF"/>
                </a:solidFill>
              </a:rPr>
              <a:t>Goal:</a:t>
            </a:r>
            <a:r>
              <a:rPr lang="en-US" sz="2000" dirty="0" smtClean="0">
                <a:solidFill>
                  <a:srgbClr val="000000"/>
                </a:solidFill>
              </a:rPr>
              <a:t> find a set </a:t>
            </a:r>
            <a:r>
              <a:rPr lang="en-US" sz="2000" dirty="0" smtClean="0">
                <a:latin typeface="Euclid Math One" pitchFamily="18" charset="2"/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 such that: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0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and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LP(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and LP(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1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Suppose we have properties (1), (2). 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Large support(</a:t>
            </a:r>
            <a:r>
              <a:rPr lang="en-US" sz="2000" i="1" dirty="0" smtClean="0">
                <a:solidFill>
                  <a:srgbClr val="0066FF"/>
                </a:solidFill>
                <a:latin typeface="Euclid Symbol" pitchFamily="18" charset="2"/>
              </a:rPr>
              <a:t>b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 property (3).	</a:t>
            </a:r>
            <a:r>
              <a:rPr lang="en-US" sz="2000" dirty="0" smtClean="0">
                <a:cs typeface="Times New Roman" pitchFamily="18" charset="0"/>
              </a:rPr>
              <a:t>(e.g., </a:t>
            </a:r>
            <a:r>
              <a:rPr lang="en-US" sz="2000" dirty="0" err="1" smtClean="0">
                <a:cs typeface="Times New Roman" pitchFamily="18" charset="0"/>
              </a:rPr>
              <a:t>Chernoff</a:t>
            </a:r>
            <a:r>
              <a:rPr lang="en-US" sz="2000" dirty="0" smtClean="0">
                <a:cs typeface="Times New Roman" pitchFamily="18" charset="0"/>
              </a:rPr>
              <a:t>-like bounds)</a:t>
            </a:r>
          </a:p>
          <a:p>
            <a:pPr lvl="0" eaLnBrk="1" hangingPunct="1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If </a:t>
            </a:r>
            <a:r>
              <a:rPr lang="en-US" sz="2000" dirty="0" smtClean="0">
                <a:latin typeface="Euclid Math One" pitchFamily="18" charset="2"/>
              </a:rPr>
              <a:t>B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latin typeface="Euclid Math One" pitchFamily="18" charset="2"/>
              </a:rPr>
              <a:t>C</a:t>
            </a:r>
            <a:r>
              <a:rPr lang="en-US" sz="2000" dirty="0" smtClean="0">
                <a:cs typeface="Times New Roman" pitchFamily="18" charset="0"/>
              </a:rPr>
              <a:t>, then: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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and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However, analysis of property (3) ???</a:t>
            </a:r>
          </a:p>
          <a:p>
            <a:pPr lvl="0" eaLnBrk="1" hangingPunct="1">
              <a:lnSpc>
                <a:spcPct val="90000"/>
              </a:lnSpc>
              <a:buNone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87886" y="4062926"/>
            <a:ext cx="1699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1" kern="0" dirty="0" smtClean="0">
                <a:solidFill>
                  <a:srgbClr val="FF0000"/>
                </a:solidFill>
                <a:latin typeface="Euclid Symbol" pitchFamily="18" charset="2"/>
                <a:ea typeface="+mn-ea"/>
                <a:cs typeface="Arial"/>
              </a:rPr>
              <a:t>b </a:t>
            </a:r>
            <a:r>
              <a:rPr lang="en-US" sz="2000" b="0" i="1" kern="0" dirty="0" smtClean="0">
                <a:solidFill>
                  <a:srgbClr val="FF0000"/>
                </a:solidFill>
                <a:latin typeface="+mn-lt"/>
                <a:ea typeface="+mn-ea"/>
                <a:cs typeface="Arial"/>
              </a:rPr>
              <a:t>– GLOBAL Structure</a:t>
            </a:r>
            <a:endParaRPr lang="he-IL" sz="2000" dirty="0">
              <a:solidFill>
                <a:srgbClr val="FF0000"/>
              </a:solidFill>
            </a:endParaRPr>
          </a:p>
        </p:txBody>
      </p:sp>
      <p:sp>
        <p:nvSpPr>
          <p:cNvPr id="17" name="Multiply 16"/>
          <p:cNvSpPr/>
          <p:nvPr/>
        </p:nvSpPr>
        <p:spPr bwMode="auto">
          <a:xfrm>
            <a:off x="6133898" y="3972825"/>
            <a:ext cx="984738" cy="870438"/>
          </a:xfrm>
          <a:prstGeom prst="mathMultiply">
            <a:avLst>
              <a:gd name="adj1" fmla="val 9379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44444" y="3376943"/>
            <a:ext cx="869132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-43964" y="-171450"/>
            <a:ext cx="9267092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Combinatorial Characterization of Local Optimality (2)</a:t>
            </a:r>
            <a:endParaRPr lang="en-US" sz="3200" dirty="0" smtClean="0"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1218817" y="1792341"/>
          <a:ext cx="3767137" cy="892175"/>
        </p:xfrm>
        <a:graphic>
          <a:graphicData uri="http://schemas.openxmlformats.org/presentationml/2006/ole">
            <p:oleObj spid="_x0000_s309250" name="Equation" r:id="rId4" imgW="21459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19015"/>
            <a:ext cx="8666163" cy="57356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solidFill>
                  <a:srgbClr val="0066FF"/>
                </a:solidFill>
              </a:rPr>
              <a:t>Goal:</a:t>
            </a:r>
            <a:r>
              <a:rPr lang="en-US" sz="2000" dirty="0" smtClean="0">
                <a:solidFill>
                  <a:srgbClr val="000000"/>
                </a:solidFill>
              </a:rPr>
              <a:t> find a set </a:t>
            </a:r>
            <a:r>
              <a:rPr lang="en-US" sz="2000" dirty="0" smtClean="0">
                <a:latin typeface="Euclid Math One" pitchFamily="18" charset="2"/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 such that: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0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and ML(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LP(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and LP(</a:t>
            </a:r>
            <a:r>
              <a:rPr lang="en-US" sz="2000" i="1" dirty="0" smtClean="0">
                <a:latin typeface="Sybil Green" pitchFamily="2" charset="0"/>
                <a:sym typeface="Symbol" pitchFamily="18" charset="2"/>
              </a:rPr>
              <a:t>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unique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1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Suppose we have properties (1), (2). 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Large support(</a:t>
            </a:r>
            <a:r>
              <a:rPr lang="en-US" sz="2000" i="1" dirty="0" smtClean="0">
                <a:solidFill>
                  <a:srgbClr val="0066FF"/>
                </a:solidFill>
                <a:latin typeface="Euclid Symbol" pitchFamily="18" charset="2"/>
              </a:rPr>
              <a:t>b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 property (3).	</a:t>
            </a:r>
            <a:r>
              <a:rPr lang="en-US" sz="2000" dirty="0" smtClean="0">
                <a:cs typeface="Times New Roman" pitchFamily="18" charset="0"/>
              </a:rPr>
              <a:t>(e.g., </a:t>
            </a:r>
            <a:r>
              <a:rPr lang="en-US" sz="2000" dirty="0" err="1" smtClean="0">
                <a:cs typeface="Times New Roman" pitchFamily="18" charset="0"/>
              </a:rPr>
              <a:t>Chernoff</a:t>
            </a:r>
            <a:r>
              <a:rPr lang="en-US" sz="2000" dirty="0" smtClean="0">
                <a:cs typeface="Times New Roman" pitchFamily="18" charset="0"/>
              </a:rPr>
              <a:t>-like bounds)</a:t>
            </a:r>
          </a:p>
          <a:p>
            <a:pPr lvl="0" eaLnBrk="1" hangingPunct="1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For analysis purposes, consider structures with a 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local nature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latin typeface="Euclid Math One" pitchFamily="18" charset="2"/>
              </a:rPr>
              <a:t>B </a:t>
            </a:r>
            <a:r>
              <a:rPr lang="en-US" sz="2000" dirty="0" smtClean="0">
                <a:cs typeface="Times New Roman" pitchFamily="18" charset="0"/>
              </a:rPr>
              <a:t>is a set of 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TREES</a:t>
            </a:r>
            <a:r>
              <a:rPr lang="en-US" sz="2000" dirty="0" smtClean="0">
                <a:cs typeface="Times New Roman" pitchFamily="18" charset="0"/>
              </a:rPr>
              <a:t> [following KV’06</a:t>
            </a:r>
            <a:r>
              <a:rPr lang="en-US" sz="2000" dirty="0" smtClean="0">
                <a:cs typeface="Times New Roman" pitchFamily="18" charset="0"/>
              </a:rPr>
              <a:t>] (height &lt; ½ girth)</a:t>
            </a:r>
            <a:endParaRPr lang="en-US" sz="20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Strengthen analysis by introducing 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layer weights</a:t>
            </a:r>
            <a:r>
              <a:rPr lang="en-US" sz="2000" dirty="0" smtClean="0">
                <a:cs typeface="Times New Roman" pitchFamily="18" charset="0"/>
              </a:rPr>
              <a:t>! [following ADS’09]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	 better bounds on  </a:t>
            </a:r>
            <a:endParaRPr lang="en-US" sz="20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endParaRPr lang="en-US" sz="1400" dirty="0" smtClean="0"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Finally,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height(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(G)) &lt; ½ girth(G) = O(log N) 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 T</a:t>
            </a:r>
            <a:r>
              <a:rPr lang="en-US" sz="2000" dirty="0" smtClean="0">
                <a:cs typeface="Times New Roman" pitchFamily="18" charset="0"/>
              </a:rPr>
              <a:t>ake </a:t>
            </a:r>
            <a:r>
              <a:rPr lang="en-US" sz="2000" dirty="0" smtClean="0">
                <a:solidFill>
                  <a:srgbClr val="0066FF"/>
                </a:solidFill>
                <a:cs typeface="Times New Roman" pitchFamily="18" charset="0"/>
              </a:rPr>
              <a:t>path prefix trees </a:t>
            </a:r>
            <a:r>
              <a:rPr lang="en-US" sz="2000" dirty="0" smtClean="0">
                <a:cs typeface="Times New Roman" pitchFamily="18" charset="0"/>
              </a:rPr>
              <a:t>– not bounded by girth!</a:t>
            </a:r>
          </a:p>
          <a:p>
            <a:pPr lvl="0" eaLnBrk="1" hangingPunct="1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44444" y="3376943"/>
            <a:ext cx="869132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-43964" y="-171450"/>
            <a:ext cx="9267092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Combinatorial Characterization of Local Optimality (3)</a:t>
            </a:r>
            <a:endParaRPr lang="en-US" sz="3200" dirty="0" smtClean="0"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1218817" y="1792341"/>
          <a:ext cx="3767137" cy="892175"/>
        </p:xfrm>
        <a:graphic>
          <a:graphicData uri="http://schemas.openxmlformats.org/presentationml/2006/ole">
            <p:oleObj spid="_x0000_s311298" name="Equation" r:id="rId4" imgW="2145960" imgH="507960" progId="Equation.DSMT4">
              <p:embed/>
            </p:oleObj>
          </a:graphicData>
        </a:graphic>
      </p:graphicFrame>
      <p:graphicFrame>
        <p:nvGraphicFramePr>
          <p:cNvPr id="290820" name="Object 4"/>
          <p:cNvGraphicFramePr>
            <a:graphicFrameLocks noChangeAspect="1"/>
          </p:cNvGraphicFramePr>
          <p:nvPr/>
        </p:nvGraphicFramePr>
        <p:xfrm>
          <a:off x="3061348" y="5024157"/>
          <a:ext cx="2340973" cy="755673"/>
        </p:xfrm>
        <a:graphic>
          <a:graphicData uri="http://schemas.openxmlformats.org/presentationml/2006/ole">
            <p:oleObj spid="_x0000_s311299" name="Equation" r:id="rId5" imgW="15746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769" y="884548"/>
            <a:ext cx="8654902" cy="5183187"/>
          </a:xfrm>
        </p:spPr>
        <p:txBody>
          <a:bodyPr/>
          <a:lstStyle/>
          <a:p>
            <a:r>
              <a:rPr lang="en-US" sz="2400" dirty="0" smtClean="0"/>
              <a:t>Captures the notion of </a:t>
            </a:r>
            <a:r>
              <a:rPr lang="en-US" sz="2400" dirty="0" smtClean="0">
                <a:solidFill>
                  <a:srgbClr val="0066FF"/>
                </a:solidFill>
              </a:rPr>
              <a:t>computation tree</a:t>
            </a:r>
          </a:p>
          <a:p>
            <a:r>
              <a:rPr lang="en-US" sz="2400" dirty="0" smtClean="0"/>
              <a:t>Consider a graph </a:t>
            </a:r>
            <a:r>
              <a:rPr lang="en-US" sz="2400" i="1" dirty="0" smtClean="0">
                <a:latin typeface="+mj-lt"/>
              </a:rPr>
              <a:t>G=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V,E</a:t>
            </a:r>
            <a:r>
              <a:rPr lang="en-US" sz="2400" dirty="0" smtClean="0">
                <a:latin typeface="+mj-lt"/>
              </a:rPr>
              <a:t>) </a:t>
            </a:r>
            <a:r>
              <a:rPr lang="en-US" sz="2400" dirty="0" smtClean="0"/>
              <a:t>and a node </a:t>
            </a:r>
            <a:r>
              <a:rPr lang="en-US" sz="2400" i="1" dirty="0" smtClean="0">
                <a:latin typeface="+mj-lt"/>
              </a:rPr>
              <a:t>r </a:t>
            </a:r>
            <a:r>
              <a:rPr lang="en-US" sz="2400" dirty="0" smtClean="0">
                <a:latin typeface="+mj-lt"/>
                <a:sym typeface="Euclid Symbol"/>
              </a:rPr>
              <a:t> </a:t>
            </a:r>
            <a:r>
              <a:rPr lang="en-US" sz="2400" i="1" dirty="0" smtClean="0">
                <a:latin typeface="+mj-lt"/>
                <a:sym typeface="Euclid Symbol"/>
              </a:rPr>
              <a:t>V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/>
            <a:r>
              <a:rPr lang="en-US" sz="2000" dirty="0" smtClean="0">
                <a:latin typeface="+mj-lt"/>
              </a:rPr>
              <a:t>     </a:t>
            </a:r>
            <a:r>
              <a:rPr lang="en-US" sz="2000" dirty="0" smtClean="0"/>
              <a:t>– set of all </a:t>
            </a:r>
            <a:r>
              <a:rPr lang="en-US" sz="2000" dirty="0" err="1" smtClean="0"/>
              <a:t>backtrackless</a:t>
            </a:r>
            <a:r>
              <a:rPr lang="en-US" sz="2000" dirty="0" smtClean="0"/>
              <a:t> paths in </a:t>
            </a:r>
            <a:r>
              <a:rPr lang="en-US" sz="2000" i="1" dirty="0" smtClean="0">
                <a:latin typeface="+mj-lt"/>
              </a:rPr>
              <a:t>G </a:t>
            </a:r>
            <a:r>
              <a:rPr lang="en-US" sz="2000" dirty="0" smtClean="0"/>
              <a:t>emanating from node</a:t>
            </a:r>
            <a:r>
              <a:rPr lang="en-US" sz="2000" i="1" dirty="0" smtClean="0"/>
              <a:t> </a:t>
            </a:r>
            <a:r>
              <a:rPr lang="en-US" sz="2000" i="1" dirty="0" smtClean="0">
                <a:latin typeface="+mj-lt"/>
              </a:rPr>
              <a:t>r </a:t>
            </a:r>
            <a:r>
              <a:rPr lang="en-US" sz="2000" dirty="0" smtClean="0"/>
              <a:t>with length at most</a:t>
            </a:r>
            <a:r>
              <a:rPr lang="en-US" sz="2000" i="1" dirty="0" smtClean="0"/>
              <a:t> </a:t>
            </a:r>
            <a:r>
              <a:rPr lang="en-US" sz="2000" i="1" dirty="0" smtClean="0">
                <a:latin typeface="+mj-lt"/>
              </a:rPr>
              <a:t>h.</a:t>
            </a:r>
          </a:p>
          <a:p>
            <a:pPr lvl="1"/>
            <a:r>
              <a:rPr lang="en-US" sz="2000" i="1" dirty="0" smtClean="0">
                <a:latin typeface="+mj-lt"/>
              </a:rPr>
              <a:t> </a:t>
            </a:r>
          </a:p>
          <a:p>
            <a:pPr lvl="1"/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smtClean="0"/>
              <a:t>                        – </a:t>
            </a:r>
            <a:r>
              <a:rPr lang="en-US" sz="2000" dirty="0" smtClean="0">
                <a:solidFill>
                  <a:srgbClr val="0066FF"/>
                </a:solidFill>
              </a:rPr>
              <a:t>path-prefix tree </a:t>
            </a:r>
            <a:r>
              <a:rPr lang="en-US" sz="2000" dirty="0" smtClean="0"/>
              <a:t>of </a:t>
            </a:r>
            <a:r>
              <a:rPr lang="en-US" sz="2000" i="1" dirty="0" smtClean="0">
                <a:latin typeface="+mj-lt"/>
              </a:rPr>
              <a:t>G</a:t>
            </a:r>
            <a:r>
              <a:rPr lang="en-US" sz="2000" dirty="0" smtClean="0"/>
              <a:t> rooted at node </a:t>
            </a:r>
            <a:r>
              <a:rPr lang="en-US" sz="2000" i="1" dirty="0" smtClean="0">
                <a:latin typeface="+mj-lt"/>
              </a:rPr>
              <a:t>r</a:t>
            </a:r>
            <a:r>
              <a:rPr lang="en-US" sz="2000" dirty="0" smtClean="0"/>
              <a:t> with height </a:t>
            </a:r>
            <a:r>
              <a:rPr lang="en-US" sz="2000" i="1" dirty="0" smtClean="0">
                <a:latin typeface="+mj-lt"/>
              </a:rPr>
              <a:t>h.</a:t>
            </a:r>
          </a:p>
          <a:p>
            <a:pPr>
              <a:buNone/>
            </a:pPr>
            <a:endParaRPr lang="en-US" i="1" dirty="0" smtClean="0">
              <a:latin typeface="+mj-lt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Path-Prefix Tree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30186" y="1765916"/>
          <a:ext cx="271075" cy="384023"/>
        </p:xfrm>
        <a:graphic>
          <a:graphicData uri="http://schemas.openxmlformats.org/presentationml/2006/ole">
            <p:oleObj spid="_x0000_s315394" name="Equation" r:id="rId4" imgW="152280" imgH="2156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2799500"/>
          <a:ext cx="1560513" cy="485775"/>
        </p:xfrm>
        <a:graphic>
          <a:graphicData uri="http://schemas.openxmlformats.org/presentationml/2006/ole">
            <p:oleObj spid="_x0000_s315395" name="Equation" r:id="rId5" imgW="977760" imgH="304560" progId="Equation.DSMT4">
              <p:embed/>
            </p:oleObj>
          </a:graphicData>
        </a:graphic>
      </p:graphicFrame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6931" y="2457177"/>
            <a:ext cx="6485860" cy="37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3"/>
          <p:cNvGrpSpPr/>
          <p:nvPr/>
        </p:nvGrpSpPr>
        <p:grpSpPr>
          <a:xfrm>
            <a:off x="1079825" y="3916291"/>
            <a:ext cx="2419870" cy="2140437"/>
            <a:chOff x="1563385" y="4534865"/>
            <a:chExt cx="2419870" cy="2140437"/>
          </a:xfrm>
        </p:grpSpPr>
        <p:cxnSp>
          <p:nvCxnSpPr>
            <p:cNvPr id="170" name="Straight Connector 169"/>
            <p:cNvCxnSpPr>
              <a:stCxn id="182" idx="0"/>
            </p:cNvCxnSpPr>
            <p:nvPr/>
          </p:nvCxnSpPr>
          <p:spPr bwMode="auto">
            <a:xfrm rot="16200000" flipH="1" flipV="1">
              <a:off x="2107957" y="5207246"/>
              <a:ext cx="1222134" cy="57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flipV="1">
              <a:off x="1661749" y="5846884"/>
              <a:ext cx="1011113" cy="677014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>
              <a:stCxn id="182" idx="4"/>
            </p:cNvCxnSpPr>
            <p:nvPr/>
          </p:nvCxnSpPr>
          <p:spPr bwMode="auto">
            <a:xfrm rot="5400000" flipH="1">
              <a:off x="2927840" y="5609491"/>
              <a:ext cx="677008" cy="116937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2" name="Isosceles Triangle 181"/>
            <p:cNvSpPr/>
            <p:nvPr/>
          </p:nvSpPr>
          <p:spPr bwMode="auto">
            <a:xfrm>
              <a:off x="1644162" y="4624753"/>
              <a:ext cx="2206870" cy="1907930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Oval 318"/>
            <p:cNvSpPr>
              <a:spLocks noChangeArrowheads="1"/>
            </p:cNvSpPr>
            <p:nvPr/>
          </p:nvSpPr>
          <p:spPr bwMode="auto">
            <a:xfrm>
              <a:off x="2099591" y="6039639"/>
              <a:ext cx="245950" cy="231216"/>
            </a:xfrm>
            <a:prstGeom prst="ellipse">
              <a:avLst/>
            </a:prstGeom>
            <a:solidFill>
              <a:srgbClr val="FF0000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" name="Oval 318"/>
            <p:cNvSpPr>
              <a:spLocks noChangeArrowheads="1"/>
            </p:cNvSpPr>
            <p:nvPr/>
          </p:nvSpPr>
          <p:spPr bwMode="auto">
            <a:xfrm>
              <a:off x="2591962" y="5142825"/>
              <a:ext cx="245950" cy="231216"/>
            </a:xfrm>
            <a:prstGeom prst="ellipse">
              <a:avLst/>
            </a:prstGeom>
            <a:solidFill>
              <a:srgbClr val="87FF61"/>
            </a:solidFill>
            <a:ln w="15875" algn="ctr">
              <a:solidFill>
                <a:srgbClr val="87FF6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Oval 318"/>
            <p:cNvSpPr>
              <a:spLocks noChangeArrowheads="1"/>
            </p:cNvSpPr>
            <p:nvPr/>
          </p:nvSpPr>
          <p:spPr bwMode="auto">
            <a:xfrm>
              <a:off x="3075539" y="6039641"/>
              <a:ext cx="245950" cy="23121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Oval 318"/>
            <p:cNvSpPr>
              <a:spLocks noChangeArrowheads="1"/>
            </p:cNvSpPr>
            <p:nvPr/>
          </p:nvSpPr>
          <p:spPr bwMode="auto">
            <a:xfrm>
              <a:off x="3163462" y="5432971"/>
              <a:ext cx="245950" cy="231216"/>
            </a:xfrm>
            <a:prstGeom prst="ellipse">
              <a:avLst/>
            </a:prstGeom>
            <a:solidFill>
              <a:srgbClr val="0066FF"/>
            </a:solidFill>
            <a:ln w="15875" algn="ctr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" name="Oval 318"/>
            <p:cNvSpPr>
              <a:spLocks noChangeArrowheads="1"/>
            </p:cNvSpPr>
            <p:nvPr/>
          </p:nvSpPr>
          <p:spPr bwMode="auto">
            <a:xfrm>
              <a:off x="2539210" y="6444086"/>
              <a:ext cx="245950" cy="231216"/>
            </a:xfrm>
            <a:prstGeom prst="ellipse">
              <a:avLst/>
            </a:prstGeom>
            <a:solidFill>
              <a:srgbClr val="008000"/>
            </a:solidFill>
            <a:ln w="158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8" name="Oval 318"/>
            <p:cNvSpPr>
              <a:spLocks noChangeArrowheads="1"/>
            </p:cNvSpPr>
            <p:nvPr/>
          </p:nvSpPr>
          <p:spPr bwMode="auto">
            <a:xfrm>
              <a:off x="2073215" y="5424180"/>
              <a:ext cx="245950" cy="231216"/>
            </a:xfrm>
            <a:prstGeom prst="ellipse">
              <a:avLst/>
            </a:prstGeom>
            <a:solidFill>
              <a:srgbClr val="FF33CC"/>
            </a:solidFill>
            <a:ln w="15875" algn="ctr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2" name="Rectangle 319"/>
            <p:cNvSpPr>
              <a:spLocks noChangeArrowheads="1"/>
            </p:cNvSpPr>
            <p:nvPr/>
          </p:nvSpPr>
          <p:spPr bwMode="auto">
            <a:xfrm>
              <a:off x="2618463" y="4534865"/>
              <a:ext cx="256962" cy="234828"/>
            </a:xfrm>
            <a:prstGeom prst="rect">
              <a:avLst/>
            </a:prstGeom>
            <a:solidFill>
              <a:srgbClr val="92D050"/>
            </a:solidFill>
            <a:ln w="15875" algn="ctr">
              <a:solidFill>
                <a:srgbClr val="92D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Rectangle 319"/>
            <p:cNvSpPr>
              <a:spLocks noChangeArrowheads="1"/>
            </p:cNvSpPr>
            <p:nvPr/>
          </p:nvSpPr>
          <p:spPr bwMode="auto">
            <a:xfrm>
              <a:off x="2583293" y="5748204"/>
              <a:ext cx="256962" cy="234828"/>
            </a:xfrm>
            <a:prstGeom prst="rect">
              <a:avLst/>
            </a:prstGeom>
            <a:solidFill>
              <a:srgbClr val="0066FF"/>
            </a:solidFill>
            <a:ln w="1587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Rectangle 319"/>
            <p:cNvSpPr>
              <a:spLocks noChangeArrowheads="1"/>
            </p:cNvSpPr>
            <p:nvPr/>
          </p:nvSpPr>
          <p:spPr bwMode="auto">
            <a:xfrm>
              <a:off x="3726293" y="6398835"/>
              <a:ext cx="256962" cy="234828"/>
            </a:xfrm>
            <a:prstGeom prst="rect">
              <a:avLst/>
            </a:prstGeom>
            <a:solidFill>
              <a:srgbClr val="FFC000"/>
            </a:solidFill>
            <a:ln w="15875" algn="ctr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Rectangle 319"/>
            <p:cNvSpPr>
              <a:spLocks noChangeArrowheads="1"/>
            </p:cNvSpPr>
            <p:nvPr/>
          </p:nvSpPr>
          <p:spPr bwMode="auto">
            <a:xfrm>
              <a:off x="1563385" y="6398835"/>
              <a:ext cx="256962" cy="234828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Rectangle 290"/>
          <p:cNvSpPr>
            <a:spLocks noChangeArrowheads="1"/>
          </p:cNvSpPr>
          <p:nvPr/>
        </p:nvSpPr>
        <p:spPr bwMode="auto">
          <a:xfrm>
            <a:off x="6039784" y="4134277"/>
            <a:ext cx="256962" cy="234828"/>
          </a:xfrm>
          <a:prstGeom prst="rect">
            <a:avLst/>
          </a:prstGeom>
          <a:solidFill>
            <a:srgbClr val="92D050"/>
          </a:solidFill>
          <a:ln w="15875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AutoShape 291"/>
          <p:cNvCxnSpPr>
            <a:cxnSpLocks noChangeShapeType="1"/>
            <a:stCxn id="14" idx="2"/>
            <a:endCxn id="202" idx="0"/>
          </p:cNvCxnSpPr>
          <p:nvPr/>
        </p:nvCxnSpPr>
        <p:spPr bwMode="auto">
          <a:xfrm rot="16200000" flipH="1">
            <a:off x="6214756" y="4322613"/>
            <a:ext cx="348581" cy="441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294"/>
          <p:cNvCxnSpPr>
            <a:cxnSpLocks noChangeShapeType="1"/>
            <a:stCxn id="14" idx="2"/>
            <a:endCxn id="138" idx="0"/>
          </p:cNvCxnSpPr>
          <p:nvPr/>
        </p:nvCxnSpPr>
        <p:spPr bwMode="auto">
          <a:xfrm rot="5400000">
            <a:off x="5805929" y="4352413"/>
            <a:ext cx="345645" cy="379029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297"/>
          <p:cNvSpPr>
            <a:spLocks noChangeArrowheads="1"/>
          </p:cNvSpPr>
          <p:nvPr/>
        </p:nvSpPr>
        <p:spPr bwMode="auto">
          <a:xfrm>
            <a:off x="6878474" y="3597580"/>
            <a:ext cx="249620" cy="234828"/>
          </a:xfrm>
          <a:prstGeom prst="ellipse">
            <a:avLst/>
          </a:prstGeom>
          <a:solidFill>
            <a:srgbClr val="87FF61"/>
          </a:solidFill>
          <a:ln w="15875" algn="ctr">
            <a:solidFill>
              <a:srgbClr val="87FF6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AutoShape 298"/>
          <p:cNvCxnSpPr>
            <a:cxnSpLocks noChangeShapeType="1"/>
            <a:stCxn id="21" idx="4"/>
            <a:endCxn id="14" idx="0"/>
          </p:cNvCxnSpPr>
          <p:nvPr/>
        </p:nvCxnSpPr>
        <p:spPr bwMode="auto">
          <a:xfrm rot="5400000">
            <a:off x="6434841" y="3565833"/>
            <a:ext cx="301869" cy="835019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300"/>
          <p:cNvCxnSpPr>
            <a:cxnSpLocks noChangeShapeType="1"/>
            <a:stCxn id="21" idx="4"/>
            <a:endCxn id="154" idx="0"/>
          </p:cNvCxnSpPr>
          <p:nvPr/>
        </p:nvCxnSpPr>
        <p:spPr bwMode="auto">
          <a:xfrm rot="16200000" flipH="1">
            <a:off x="7261318" y="3574374"/>
            <a:ext cx="278423" cy="79449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138" name="Oval 318"/>
          <p:cNvSpPr>
            <a:spLocks noChangeArrowheads="1"/>
          </p:cNvSpPr>
          <p:nvPr/>
        </p:nvSpPr>
        <p:spPr bwMode="auto">
          <a:xfrm>
            <a:off x="5666261" y="4714750"/>
            <a:ext cx="245950" cy="231216"/>
          </a:xfrm>
          <a:prstGeom prst="ellipse">
            <a:avLst/>
          </a:prstGeom>
          <a:solidFill>
            <a:srgbClr val="FF33CC"/>
          </a:solidFill>
          <a:ln w="15875" algn="ctr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" name="Rectangle 319"/>
          <p:cNvSpPr>
            <a:spLocks noChangeArrowheads="1"/>
          </p:cNvSpPr>
          <p:nvPr/>
        </p:nvSpPr>
        <p:spPr bwMode="auto">
          <a:xfrm>
            <a:off x="5657592" y="5355297"/>
            <a:ext cx="256962" cy="234828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Oval 320"/>
          <p:cNvSpPr>
            <a:spLocks noChangeArrowheads="1"/>
          </p:cNvSpPr>
          <p:nvPr/>
        </p:nvSpPr>
        <p:spPr bwMode="auto">
          <a:xfrm>
            <a:off x="5434596" y="5955129"/>
            <a:ext cx="242278" cy="234828"/>
          </a:xfrm>
          <a:prstGeom prst="ellipse">
            <a:avLst/>
          </a:prstGeom>
          <a:solidFill>
            <a:srgbClr val="008000"/>
          </a:solidFill>
          <a:ln w="158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1" name="AutoShape 321"/>
          <p:cNvCxnSpPr>
            <a:cxnSpLocks noChangeShapeType="1"/>
            <a:stCxn id="139" idx="2"/>
            <a:endCxn id="140" idx="0"/>
          </p:cNvCxnSpPr>
          <p:nvPr/>
        </p:nvCxnSpPr>
        <p:spPr bwMode="auto">
          <a:xfrm rot="5400000">
            <a:off x="5488402" y="5657458"/>
            <a:ext cx="365004" cy="2303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2" name="AutoShape 325"/>
          <p:cNvCxnSpPr>
            <a:cxnSpLocks noChangeShapeType="1"/>
            <a:stCxn id="138" idx="4"/>
            <a:endCxn id="139" idx="0"/>
          </p:cNvCxnSpPr>
          <p:nvPr/>
        </p:nvCxnSpPr>
        <p:spPr bwMode="auto">
          <a:xfrm rot="5400000">
            <a:off x="5582990" y="5149050"/>
            <a:ext cx="409331" cy="3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144" name="Oval 320"/>
          <p:cNvSpPr>
            <a:spLocks noChangeArrowheads="1"/>
          </p:cNvSpPr>
          <p:nvPr/>
        </p:nvSpPr>
        <p:spPr bwMode="auto">
          <a:xfrm>
            <a:off x="5859557" y="5966852"/>
            <a:ext cx="242278" cy="234828"/>
          </a:xfrm>
          <a:prstGeom prst="ellipse">
            <a:avLst/>
          </a:prstGeom>
          <a:solidFill>
            <a:srgbClr val="FF0000"/>
          </a:solidFill>
          <a:ln w="158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5" name="AutoShape 321"/>
          <p:cNvCxnSpPr>
            <a:cxnSpLocks noChangeShapeType="1"/>
            <a:stCxn id="139" idx="2"/>
            <a:endCxn id="144" idx="0"/>
          </p:cNvCxnSpPr>
          <p:nvPr/>
        </p:nvCxnSpPr>
        <p:spPr bwMode="auto">
          <a:xfrm rot="16200000" flipH="1">
            <a:off x="5695021" y="5681176"/>
            <a:ext cx="376727" cy="19462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" name="Rectangle 290"/>
          <p:cNvSpPr>
            <a:spLocks noChangeArrowheads="1"/>
          </p:cNvSpPr>
          <p:nvPr/>
        </p:nvSpPr>
        <p:spPr bwMode="auto">
          <a:xfrm>
            <a:off x="7669293" y="4110831"/>
            <a:ext cx="256962" cy="234828"/>
          </a:xfrm>
          <a:prstGeom prst="rect">
            <a:avLst/>
          </a:prstGeom>
          <a:solidFill>
            <a:srgbClr val="0066FF"/>
          </a:solidFill>
          <a:ln w="1587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7" name="AutoShape 291"/>
          <p:cNvCxnSpPr>
            <a:cxnSpLocks noChangeShapeType="1"/>
            <a:stCxn id="154" idx="2"/>
            <a:endCxn id="209" idx="0"/>
          </p:cNvCxnSpPr>
          <p:nvPr/>
        </p:nvCxnSpPr>
        <p:spPr bwMode="auto">
          <a:xfrm rot="5400000">
            <a:off x="7413428" y="4345067"/>
            <a:ext cx="383755" cy="3849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0" name="AutoShape 291"/>
          <p:cNvCxnSpPr>
            <a:cxnSpLocks noChangeShapeType="1"/>
            <a:stCxn id="154" idx="2"/>
            <a:endCxn id="216" idx="0"/>
          </p:cNvCxnSpPr>
          <p:nvPr/>
        </p:nvCxnSpPr>
        <p:spPr bwMode="auto">
          <a:xfrm rot="16200000" flipH="1">
            <a:off x="7804672" y="4338761"/>
            <a:ext cx="386691" cy="40048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02" name="Oval 318"/>
          <p:cNvSpPr>
            <a:spLocks noChangeArrowheads="1"/>
          </p:cNvSpPr>
          <p:nvPr/>
        </p:nvSpPr>
        <p:spPr bwMode="auto">
          <a:xfrm>
            <a:off x="6486853" y="4717686"/>
            <a:ext cx="245950" cy="231216"/>
          </a:xfrm>
          <a:prstGeom prst="ellipse">
            <a:avLst/>
          </a:prstGeom>
          <a:solidFill>
            <a:srgbClr val="0066FF"/>
          </a:solidFill>
          <a:ln w="15875" algn="ctr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Rectangle 319"/>
          <p:cNvSpPr>
            <a:spLocks noChangeArrowheads="1"/>
          </p:cNvSpPr>
          <p:nvPr/>
        </p:nvSpPr>
        <p:spPr bwMode="auto">
          <a:xfrm>
            <a:off x="6478184" y="5358233"/>
            <a:ext cx="256962" cy="234828"/>
          </a:xfrm>
          <a:prstGeom prst="rect">
            <a:avLst/>
          </a:prstGeom>
          <a:solidFill>
            <a:srgbClr val="FFC000"/>
          </a:solidFill>
          <a:ln w="15875" algn="ctr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" name="Oval 320"/>
          <p:cNvSpPr>
            <a:spLocks noChangeArrowheads="1"/>
          </p:cNvSpPr>
          <p:nvPr/>
        </p:nvSpPr>
        <p:spPr bwMode="auto">
          <a:xfrm>
            <a:off x="6255188" y="5958065"/>
            <a:ext cx="242278" cy="234828"/>
          </a:xfrm>
          <a:prstGeom prst="ellipse">
            <a:avLst/>
          </a:prstGeom>
          <a:solidFill>
            <a:srgbClr val="008000"/>
          </a:solidFill>
          <a:ln w="158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5" name="AutoShape 321"/>
          <p:cNvCxnSpPr>
            <a:cxnSpLocks noChangeShapeType="1"/>
            <a:stCxn id="203" idx="2"/>
            <a:endCxn id="204" idx="0"/>
          </p:cNvCxnSpPr>
          <p:nvPr/>
        </p:nvCxnSpPr>
        <p:spPr bwMode="auto">
          <a:xfrm rot="5400000">
            <a:off x="6308994" y="5660394"/>
            <a:ext cx="365004" cy="2303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" name="AutoShape 325"/>
          <p:cNvCxnSpPr>
            <a:cxnSpLocks noChangeShapeType="1"/>
            <a:stCxn id="202" idx="4"/>
            <a:endCxn id="203" idx="0"/>
          </p:cNvCxnSpPr>
          <p:nvPr/>
        </p:nvCxnSpPr>
        <p:spPr bwMode="auto">
          <a:xfrm rot="5400000">
            <a:off x="6403582" y="5151986"/>
            <a:ext cx="409331" cy="3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07" name="Oval 320"/>
          <p:cNvSpPr>
            <a:spLocks noChangeArrowheads="1"/>
          </p:cNvSpPr>
          <p:nvPr/>
        </p:nvSpPr>
        <p:spPr bwMode="auto">
          <a:xfrm>
            <a:off x="6680149" y="5969788"/>
            <a:ext cx="242278" cy="234828"/>
          </a:xfrm>
          <a:prstGeom prst="ellipse">
            <a:avLst/>
          </a:prstGeom>
          <a:solidFill>
            <a:srgbClr val="FFFF00"/>
          </a:solidFill>
          <a:ln w="158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8" name="AutoShape 321"/>
          <p:cNvCxnSpPr>
            <a:cxnSpLocks noChangeShapeType="1"/>
            <a:stCxn id="203" idx="2"/>
            <a:endCxn id="207" idx="0"/>
          </p:cNvCxnSpPr>
          <p:nvPr/>
        </p:nvCxnSpPr>
        <p:spPr bwMode="auto">
          <a:xfrm rot="16200000" flipH="1">
            <a:off x="6515613" y="5684112"/>
            <a:ext cx="376727" cy="19462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09" name="Oval 318"/>
          <p:cNvSpPr>
            <a:spLocks noChangeArrowheads="1"/>
          </p:cNvSpPr>
          <p:nvPr/>
        </p:nvSpPr>
        <p:spPr bwMode="auto">
          <a:xfrm>
            <a:off x="7289861" y="4729414"/>
            <a:ext cx="245950" cy="231216"/>
          </a:xfrm>
          <a:prstGeom prst="ellipse">
            <a:avLst/>
          </a:prstGeom>
          <a:solidFill>
            <a:srgbClr val="FFFF00"/>
          </a:solidFill>
          <a:ln w="158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" name="Rectangle 319"/>
          <p:cNvSpPr>
            <a:spLocks noChangeArrowheads="1"/>
          </p:cNvSpPr>
          <p:nvPr/>
        </p:nvSpPr>
        <p:spPr bwMode="auto">
          <a:xfrm>
            <a:off x="7281192" y="5369961"/>
            <a:ext cx="256962" cy="234828"/>
          </a:xfrm>
          <a:prstGeom prst="rect">
            <a:avLst/>
          </a:prstGeom>
          <a:solidFill>
            <a:srgbClr val="FFC000"/>
          </a:solidFill>
          <a:ln w="15875" algn="ctr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Oval 320"/>
          <p:cNvSpPr>
            <a:spLocks noChangeArrowheads="1"/>
          </p:cNvSpPr>
          <p:nvPr/>
        </p:nvSpPr>
        <p:spPr bwMode="auto">
          <a:xfrm>
            <a:off x="7058196" y="5969793"/>
            <a:ext cx="242278" cy="234828"/>
          </a:xfrm>
          <a:prstGeom prst="ellipse">
            <a:avLst/>
          </a:prstGeom>
          <a:solidFill>
            <a:srgbClr val="008000"/>
          </a:solidFill>
          <a:ln w="158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2" name="AutoShape 321"/>
          <p:cNvCxnSpPr>
            <a:cxnSpLocks noChangeShapeType="1"/>
            <a:stCxn id="210" idx="2"/>
            <a:endCxn id="211" idx="0"/>
          </p:cNvCxnSpPr>
          <p:nvPr/>
        </p:nvCxnSpPr>
        <p:spPr bwMode="auto">
          <a:xfrm rot="5400000">
            <a:off x="7112002" y="5672122"/>
            <a:ext cx="365004" cy="2303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325"/>
          <p:cNvCxnSpPr>
            <a:cxnSpLocks noChangeShapeType="1"/>
            <a:stCxn id="209" idx="4"/>
            <a:endCxn id="210" idx="0"/>
          </p:cNvCxnSpPr>
          <p:nvPr/>
        </p:nvCxnSpPr>
        <p:spPr bwMode="auto">
          <a:xfrm rot="5400000">
            <a:off x="7206590" y="5163714"/>
            <a:ext cx="409331" cy="3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14" name="Oval 320"/>
          <p:cNvSpPr>
            <a:spLocks noChangeArrowheads="1"/>
          </p:cNvSpPr>
          <p:nvPr/>
        </p:nvSpPr>
        <p:spPr bwMode="auto">
          <a:xfrm>
            <a:off x="7483157" y="5981516"/>
            <a:ext cx="242278" cy="234828"/>
          </a:xfrm>
          <a:prstGeom prst="ellipse">
            <a:avLst/>
          </a:prstGeom>
          <a:solidFill>
            <a:srgbClr val="0066FF"/>
          </a:solidFill>
          <a:ln w="15875" algn="ctr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5" name="AutoShape 321"/>
          <p:cNvCxnSpPr>
            <a:cxnSpLocks noChangeShapeType="1"/>
            <a:stCxn id="210" idx="2"/>
            <a:endCxn id="214" idx="0"/>
          </p:cNvCxnSpPr>
          <p:nvPr/>
        </p:nvCxnSpPr>
        <p:spPr bwMode="auto">
          <a:xfrm rot="16200000" flipH="1">
            <a:off x="7318621" y="5695840"/>
            <a:ext cx="376727" cy="19462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16" name="Oval 318"/>
          <p:cNvSpPr>
            <a:spLocks noChangeArrowheads="1"/>
          </p:cNvSpPr>
          <p:nvPr/>
        </p:nvSpPr>
        <p:spPr bwMode="auto">
          <a:xfrm>
            <a:off x="8075285" y="4732350"/>
            <a:ext cx="245950" cy="231216"/>
          </a:xfrm>
          <a:prstGeom prst="ellipse">
            <a:avLst/>
          </a:prstGeom>
          <a:solidFill>
            <a:srgbClr val="FF0000"/>
          </a:solidFill>
          <a:ln w="158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" name="Rectangle 319"/>
          <p:cNvSpPr>
            <a:spLocks noChangeArrowheads="1"/>
          </p:cNvSpPr>
          <p:nvPr/>
        </p:nvSpPr>
        <p:spPr bwMode="auto">
          <a:xfrm>
            <a:off x="8066616" y="5372897"/>
            <a:ext cx="256962" cy="234828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" name="Oval 320"/>
          <p:cNvSpPr>
            <a:spLocks noChangeArrowheads="1"/>
          </p:cNvSpPr>
          <p:nvPr/>
        </p:nvSpPr>
        <p:spPr bwMode="auto">
          <a:xfrm>
            <a:off x="7843620" y="5972729"/>
            <a:ext cx="242278" cy="234828"/>
          </a:xfrm>
          <a:prstGeom prst="ellipse">
            <a:avLst/>
          </a:prstGeom>
          <a:solidFill>
            <a:srgbClr val="008000"/>
          </a:solidFill>
          <a:ln w="15875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9" name="AutoShape 321"/>
          <p:cNvCxnSpPr>
            <a:cxnSpLocks noChangeShapeType="1"/>
            <a:stCxn id="217" idx="2"/>
            <a:endCxn id="218" idx="0"/>
          </p:cNvCxnSpPr>
          <p:nvPr/>
        </p:nvCxnSpPr>
        <p:spPr bwMode="auto">
          <a:xfrm rot="5400000">
            <a:off x="7897426" y="5675058"/>
            <a:ext cx="365004" cy="2303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0" name="AutoShape 325"/>
          <p:cNvCxnSpPr>
            <a:cxnSpLocks noChangeShapeType="1"/>
            <a:stCxn id="216" idx="4"/>
            <a:endCxn id="217" idx="0"/>
          </p:cNvCxnSpPr>
          <p:nvPr/>
        </p:nvCxnSpPr>
        <p:spPr bwMode="auto">
          <a:xfrm rot="5400000">
            <a:off x="7992014" y="5166650"/>
            <a:ext cx="409331" cy="3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221" name="Oval 320"/>
          <p:cNvSpPr>
            <a:spLocks noChangeArrowheads="1"/>
          </p:cNvSpPr>
          <p:nvPr/>
        </p:nvSpPr>
        <p:spPr bwMode="auto">
          <a:xfrm>
            <a:off x="8268581" y="5984452"/>
            <a:ext cx="242278" cy="234828"/>
          </a:xfrm>
          <a:prstGeom prst="ellipse">
            <a:avLst/>
          </a:prstGeom>
          <a:solidFill>
            <a:srgbClr val="FF33CC"/>
          </a:solidFill>
          <a:ln w="15875" algn="ctr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2" name="AutoShape 321"/>
          <p:cNvCxnSpPr>
            <a:cxnSpLocks noChangeShapeType="1"/>
            <a:stCxn id="217" idx="2"/>
            <a:endCxn id="221" idx="0"/>
          </p:cNvCxnSpPr>
          <p:nvPr/>
        </p:nvCxnSpPr>
        <p:spPr bwMode="auto">
          <a:xfrm rot="16200000" flipH="1">
            <a:off x="8104045" y="5698776"/>
            <a:ext cx="376727" cy="19462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62"/>
          <p:cNvGrpSpPr/>
          <p:nvPr/>
        </p:nvGrpSpPr>
        <p:grpSpPr>
          <a:xfrm>
            <a:off x="4503859" y="3796766"/>
            <a:ext cx="1050925" cy="525462"/>
            <a:chOff x="4486275" y="4802188"/>
            <a:chExt cx="1050925" cy="525462"/>
          </a:xfrm>
        </p:grpSpPr>
        <p:graphicFrame>
          <p:nvGraphicFramePr>
            <p:cNvPr id="61450" name="Object 10"/>
            <p:cNvGraphicFramePr>
              <a:graphicFrameLocks noChangeAspect="1"/>
            </p:cNvGraphicFramePr>
            <p:nvPr/>
          </p:nvGraphicFramePr>
          <p:xfrm>
            <a:off x="4486275" y="4802188"/>
            <a:ext cx="1050925" cy="525462"/>
          </p:xfrm>
          <a:graphic>
            <a:graphicData uri="http://schemas.openxmlformats.org/presentationml/2006/ole">
              <p:oleObj spid="_x0000_s315396" name="Equation" r:id="rId7" imgW="507960" imgH="253800" progId="Equation.DSMT4">
                <p:embed/>
              </p:oleObj>
            </a:graphicData>
          </a:graphic>
        </p:graphicFrame>
        <p:sp>
          <p:nvSpPr>
            <p:cNvPr id="62" name="Oval 318"/>
            <p:cNvSpPr>
              <a:spLocks noChangeArrowheads="1"/>
            </p:cNvSpPr>
            <p:nvPr/>
          </p:nvSpPr>
          <p:spPr bwMode="auto">
            <a:xfrm>
              <a:off x="4652292" y="5084210"/>
              <a:ext cx="165891" cy="156005"/>
            </a:xfrm>
            <a:prstGeom prst="ellipse">
              <a:avLst/>
            </a:prstGeom>
            <a:solidFill>
              <a:srgbClr val="87FF61"/>
            </a:solidFill>
            <a:ln w="15875" algn="ctr">
              <a:solidFill>
                <a:srgbClr val="87FF6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801932" y="381492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kern="0" dirty="0" smtClean="0">
                <a:solidFill>
                  <a:srgbClr val="000000"/>
                </a:solidFill>
                <a:latin typeface="Times New Roman"/>
                <a:ea typeface="+mn-ea"/>
                <a:cs typeface="Arial"/>
              </a:rPr>
              <a:t>G: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38" grpId="0" animBg="1"/>
      <p:bldP spid="139" grpId="0" animBg="1"/>
      <p:bldP spid="140" grpId="0" animBg="1"/>
      <p:bldP spid="144" grpId="0" animBg="1"/>
      <p:bldP spid="154" grpId="0" animBg="1"/>
      <p:bldP spid="202" grpId="0" animBg="1"/>
      <p:bldP spid="203" grpId="0" animBg="1"/>
      <p:bldP spid="204" grpId="0" animBg="1"/>
      <p:bldP spid="207" grpId="0" animBg="1"/>
      <p:bldP spid="209" grpId="0" animBg="1"/>
      <p:bldP spid="210" grpId="0" animBg="1"/>
      <p:bldP spid="211" grpId="0" animBg="1"/>
      <p:bldP spid="214" grpId="0" animBg="1"/>
      <p:bldP spid="216" grpId="0" animBg="1"/>
      <p:bldP spid="217" grpId="0" animBg="1"/>
      <p:bldP spid="218" grpId="0" animBg="1"/>
      <p:bldP spid="2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-Tree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14"/>
            <a:ext cx="7772400" cy="5183187"/>
          </a:xfrm>
        </p:spPr>
        <p:txBody>
          <a:bodyPr/>
          <a:lstStyle/>
          <a:p>
            <a:r>
              <a:rPr lang="en-US" sz="2400" dirty="0" smtClean="0"/>
              <a:t>Consider a path-prefix tree           of a Tanner graph </a:t>
            </a:r>
            <a:r>
              <a:rPr lang="en-US" sz="2400" b="0" i="1" dirty="0" smtClean="0">
                <a:latin typeface="+mj-lt"/>
                <a:cs typeface="Times New Roman" pitchFamily="18" charset="0"/>
              </a:rPr>
              <a:t>G </a:t>
            </a:r>
            <a:r>
              <a:rPr lang="en-US" sz="2400" b="0" dirty="0" smtClean="0">
                <a:latin typeface="+mj-lt"/>
                <a:cs typeface="Times New Roman" pitchFamily="18" charset="0"/>
              </a:rPr>
              <a:t>= (</a:t>
            </a:r>
            <a:r>
              <a:rPr lang="en-US" sz="2400" b="0" dirty="0" smtClean="0">
                <a:latin typeface="Euclid Math One" pitchFamily="18" charset="2"/>
                <a:cs typeface="Times New Roman" pitchFamily="18" charset="0"/>
              </a:rPr>
              <a:t>I </a:t>
            </a:r>
            <a:r>
              <a:rPr lang="en-US" sz="2400" b="0" dirty="0" smtClean="0">
                <a:cs typeface="Times New Roman" pitchFamily="18" charset="0"/>
                <a:sym typeface="Euclid Symbol" pitchFamily="18" charset="2"/>
              </a:rPr>
              <a:t> </a:t>
            </a:r>
            <a:r>
              <a:rPr lang="en-US" sz="2400" b="0" dirty="0" smtClean="0">
                <a:latin typeface="Euclid Math One" pitchFamily="18" charset="2"/>
                <a:cs typeface="Times New Roman" pitchFamily="18" charset="0"/>
                <a:sym typeface="Euclid Symbol" pitchFamily="18" charset="2"/>
              </a:rPr>
              <a:t>J </a:t>
            </a:r>
            <a:r>
              <a:rPr lang="en-US" sz="2400" b="0" dirty="0" smtClean="0">
                <a:latin typeface="+mj-lt"/>
                <a:cs typeface="Times New Roman" pitchFamily="18" charset="0"/>
                <a:sym typeface="Euclid Symbol" pitchFamily="18" charset="2"/>
              </a:rPr>
              <a:t>, </a:t>
            </a:r>
            <a:r>
              <a:rPr lang="en-US" sz="2400" b="0" i="1" dirty="0" smtClean="0">
                <a:latin typeface="+mj-lt"/>
                <a:cs typeface="Times New Roman" pitchFamily="18" charset="0"/>
                <a:sym typeface="Euclid Symbol" pitchFamily="18" charset="2"/>
              </a:rPr>
              <a:t>E</a:t>
            </a:r>
            <a:r>
              <a:rPr lang="en-US" sz="2400" b="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en-US" sz="2400" i="1" dirty="0" smtClean="0">
                <a:solidFill>
                  <a:srgbClr val="0066FF"/>
                </a:solidFill>
                <a:latin typeface="+mj-lt"/>
              </a:rPr>
              <a:t>d</a:t>
            </a:r>
            <a:r>
              <a:rPr lang="en-US" sz="2400" dirty="0" smtClean="0">
                <a:solidFill>
                  <a:srgbClr val="0066FF"/>
                </a:solidFill>
              </a:rPr>
              <a:t>-tree </a:t>
            </a:r>
            <a:r>
              <a:rPr lang="en-US" sz="2400" dirty="0" smtClean="0">
                <a:solidFill>
                  <a:srgbClr val="0066FF"/>
                </a:solidFill>
                <a:latin typeface="Euclid Math One" pitchFamily="18" charset="2"/>
              </a:rPr>
              <a:t>T </a:t>
            </a:r>
            <a:r>
              <a:rPr lang="en-US" sz="2400" dirty="0" smtClean="0">
                <a:solidFill>
                  <a:srgbClr val="0066FF"/>
                </a:solidFill>
                <a:latin typeface="+mj-lt"/>
              </a:rPr>
              <a:t>[</a:t>
            </a:r>
            <a:r>
              <a:rPr lang="en-US" sz="2400" i="1" dirty="0" err="1" smtClean="0">
                <a:solidFill>
                  <a:srgbClr val="0066FF"/>
                </a:solidFill>
                <a:latin typeface="+mj-lt"/>
              </a:rPr>
              <a:t>r</a:t>
            </a:r>
            <a:r>
              <a:rPr lang="en-US" sz="2400" dirty="0" err="1" smtClean="0">
                <a:solidFill>
                  <a:srgbClr val="0066FF"/>
                </a:solidFill>
                <a:latin typeface="+mj-lt"/>
              </a:rPr>
              <a:t>,</a:t>
            </a:r>
            <a:r>
              <a:rPr lang="en-US" sz="2400" i="1" dirty="0" err="1" smtClean="0">
                <a:solidFill>
                  <a:srgbClr val="0066FF"/>
                </a:solidFill>
                <a:latin typeface="+mj-lt"/>
              </a:rPr>
              <a:t>h</a:t>
            </a:r>
            <a:r>
              <a:rPr lang="en-US" sz="2400" dirty="0" err="1" smtClean="0">
                <a:solidFill>
                  <a:srgbClr val="0066FF"/>
                </a:solidFill>
                <a:latin typeface="+mj-lt"/>
              </a:rPr>
              <a:t>,</a:t>
            </a:r>
            <a:r>
              <a:rPr lang="en-US" sz="2400" i="1" dirty="0" err="1" smtClean="0">
                <a:solidFill>
                  <a:srgbClr val="0066FF"/>
                </a:solidFill>
                <a:latin typeface="+mj-lt"/>
              </a:rPr>
              <a:t>d</a:t>
            </a:r>
            <a:r>
              <a:rPr lang="en-US" sz="2400" dirty="0" smtClean="0">
                <a:solidFill>
                  <a:srgbClr val="0066FF"/>
                </a:solidFill>
                <a:latin typeface="+mj-lt"/>
              </a:rPr>
              <a:t>]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</a:t>
            </a:r>
          </a:p>
          <a:p>
            <a:pPr lvl="1"/>
            <a:r>
              <a:rPr lang="en-US" sz="2000" dirty="0" smtClean="0"/>
              <a:t>root = </a:t>
            </a:r>
            <a:r>
              <a:rPr lang="en-US" sz="2000" i="1" dirty="0" smtClean="0">
                <a:latin typeface="+mj-lt"/>
              </a:rPr>
              <a:t>r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∀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∈ </a:t>
            </a:r>
            <a:r>
              <a:rPr lang="en-US" sz="2000" dirty="0" smtClean="0">
                <a:latin typeface="Euclid Math One" pitchFamily="18" charset="2"/>
              </a:rPr>
              <a:t>T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000" b="0" dirty="0" smtClean="0">
                <a:latin typeface="Euclid Math One" pitchFamily="18" charset="2"/>
                <a:cs typeface="Times New Roman" pitchFamily="18" charset="0"/>
              </a:rPr>
              <a:t> 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deg </a:t>
            </a:r>
            <a:r>
              <a:rPr lang="en-US" sz="2000" baseline="-25000" dirty="0" smtClean="0">
                <a:latin typeface="Euclid Math One" pitchFamily="18" charset="2"/>
              </a:rPr>
              <a:t>T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deg 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∀ </a:t>
            </a:r>
            <a:r>
              <a:rPr lang="en-US" sz="2000" i="1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∈ </a:t>
            </a:r>
            <a:r>
              <a:rPr lang="en-US" sz="2000" dirty="0" smtClean="0">
                <a:latin typeface="Euclid Math One" pitchFamily="18" charset="2"/>
              </a:rPr>
              <a:t>T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000" b="0" dirty="0" smtClean="0">
                <a:latin typeface="Euclid Math One" pitchFamily="18" charset="2"/>
                <a:cs typeface="Times New Roman" pitchFamily="18" charset="0"/>
                <a:sym typeface="Euclid Symbol" pitchFamily="18" charset="2"/>
              </a:rPr>
              <a:t> J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deg </a:t>
            </a:r>
            <a:r>
              <a:rPr lang="en-US" sz="2000" baseline="-25000" dirty="0" smtClean="0">
                <a:latin typeface="Euclid Math One" pitchFamily="18" charset="2"/>
              </a:rPr>
              <a:t>T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5749" y="4203923"/>
            <a:ext cx="2573898" cy="2445078"/>
            <a:chOff x="3545" y="1673"/>
            <a:chExt cx="2194" cy="2184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66" y="2683"/>
              <a:ext cx="27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400" b="0" i="1" dirty="0">
                  <a:cs typeface="Times New Roman" pitchFamily="18" charset="0"/>
                </a:rPr>
                <a:t>v</a:t>
              </a:r>
              <a:r>
                <a:rPr lang="en-US" sz="1400" b="0" baseline="-25000" dirty="0">
                  <a:cs typeface="Times New Roman" pitchFamily="18" charset="0"/>
                </a:rPr>
                <a:t>0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545" y="1673"/>
              <a:ext cx="2194" cy="2184"/>
              <a:chOff x="1375" y="809"/>
              <a:chExt cx="2567" cy="2507"/>
            </a:xfrm>
          </p:grpSpPr>
          <p:sp>
            <p:nvSpPr>
              <p:cNvPr id="7" name="Oval 8"/>
              <p:cNvSpPr>
                <a:spLocks noChangeArrowheads="1"/>
              </p:cNvSpPr>
              <p:nvPr/>
            </p:nvSpPr>
            <p:spPr bwMode="auto">
              <a:xfrm>
                <a:off x="2637" y="2014"/>
                <a:ext cx="59" cy="4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8" name="AutoShape 9"/>
              <p:cNvCxnSpPr>
                <a:cxnSpLocks noChangeShapeType="1"/>
                <a:stCxn id="7" idx="4"/>
                <a:endCxn id="9" idx="0"/>
              </p:cNvCxnSpPr>
              <p:nvPr/>
            </p:nvCxnSpPr>
            <p:spPr bwMode="auto">
              <a:xfrm flipH="1">
                <a:off x="2661" y="2064"/>
                <a:ext cx="4" cy="19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>
                <a:off x="2634" y="2259"/>
                <a:ext cx="54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0" name="AutoShape 11"/>
              <p:cNvCxnSpPr>
                <a:cxnSpLocks noChangeShapeType="1"/>
                <a:stCxn id="9" idx="2"/>
                <a:endCxn id="11" idx="0"/>
              </p:cNvCxnSpPr>
              <p:nvPr/>
            </p:nvCxnSpPr>
            <p:spPr bwMode="auto">
              <a:xfrm>
                <a:off x="2661" y="2307"/>
                <a:ext cx="6" cy="2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1" name="Oval 12"/>
              <p:cNvSpPr>
                <a:spLocks noChangeArrowheads="1"/>
              </p:cNvSpPr>
              <p:nvPr/>
            </p:nvSpPr>
            <p:spPr bwMode="auto">
              <a:xfrm>
                <a:off x="2640" y="2536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2724" y="2822"/>
                <a:ext cx="55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Oval 14"/>
              <p:cNvSpPr>
                <a:spLocks noChangeArrowheads="1"/>
              </p:cNvSpPr>
              <p:nvPr/>
            </p:nvSpPr>
            <p:spPr bwMode="auto">
              <a:xfrm>
                <a:off x="2693" y="3273"/>
                <a:ext cx="54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Oval 15"/>
              <p:cNvSpPr>
                <a:spLocks noChangeArrowheads="1"/>
              </p:cNvSpPr>
              <p:nvPr/>
            </p:nvSpPr>
            <p:spPr bwMode="auto">
              <a:xfrm>
                <a:off x="2855" y="3260"/>
                <a:ext cx="52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Oval 16"/>
              <p:cNvSpPr>
                <a:spLocks noChangeArrowheads="1"/>
              </p:cNvSpPr>
              <p:nvPr/>
            </p:nvSpPr>
            <p:spPr bwMode="auto">
              <a:xfrm>
                <a:off x="3015" y="3221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Oval 17"/>
              <p:cNvSpPr>
                <a:spLocks noChangeArrowheads="1"/>
              </p:cNvSpPr>
              <p:nvPr/>
            </p:nvSpPr>
            <p:spPr bwMode="auto">
              <a:xfrm>
                <a:off x="2770" y="3270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Oval 18"/>
              <p:cNvSpPr>
                <a:spLocks noChangeArrowheads="1"/>
              </p:cNvSpPr>
              <p:nvPr/>
            </p:nvSpPr>
            <p:spPr bwMode="auto">
              <a:xfrm>
                <a:off x="2934" y="3244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8" name="AutoShape 19"/>
              <p:cNvCxnSpPr>
                <a:cxnSpLocks noChangeShapeType="1"/>
                <a:stCxn id="12" idx="2"/>
                <a:endCxn id="13" idx="0"/>
              </p:cNvCxnSpPr>
              <p:nvPr/>
            </p:nvCxnSpPr>
            <p:spPr bwMode="auto">
              <a:xfrm flipH="1">
                <a:off x="2720" y="2865"/>
                <a:ext cx="31" cy="4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" name="AutoShape 20"/>
              <p:cNvCxnSpPr>
                <a:cxnSpLocks noChangeShapeType="1"/>
                <a:stCxn id="12" idx="2"/>
                <a:endCxn id="16" idx="0"/>
              </p:cNvCxnSpPr>
              <p:nvPr/>
            </p:nvCxnSpPr>
            <p:spPr bwMode="auto">
              <a:xfrm>
                <a:off x="2751" y="2865"/>
                <a:ext cx="46" cy="4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" name="AutoShape 21"/>
              <p:cNvCxnSpPr>
                <a:cxnSpLocks noChangeShapeType="1"/>
                <a:stCxn id="12" idx="2"/>
                <a:endCxn id="14" idx="0"/>
              </p:cNvCxnSpPr>
              <p:nvPr/>
            </p:nvCxnSpPr>
            <p:spPr bwMode="auto">
              <a:xfrm>
                <a:off x="2751" y="2865"/>
                <a:ext cx="130" cy="3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AutoShape 22"/>
              <p:cNvCxnSpPr>
                <a:cxnSpLocks noChangeShapeType="1"/>
                <a:stCxn id="12" idx="2"/>
                <a:endCxn id="17" idx="0"/>
              </p:cNvCxnSpPr>
              <p:nvPr/>
            </p:nvCxnSpPr>
            <p:spPr bwMode="auto">
              <a:xfrm>
                <a:off x="2751" y="2865"/>
                <a:ext cx="210" cy="37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" name="AutoShape 23"/>
              <p:cNvCxnSpPr>
                <a:cxnSpLocks noChangeShapeType="1"/>
                <a:stCxn id="12" idx="2"/>
                <a:endCxn id="15" idx="0"/>
              </p:cNvCxnSpPr>
              <p:nvPr/>
            </p:nvCxnSpPr>
            <p:spPr bwMode="auto">
              <a:xfrm>
                <a:off x="2751" y="2865"/>
                <a:ext cx="291" cy="3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2557" y="2822"/>
                <a:ext cx="56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Oval 25"/>
              <p:cNvSpPr>
                <a:spLocks noChangeArrowheads="1"/>
              </p:cNvSpPr>
              <p:nvPr/>
            </p:nvSpPr>
            <p:spPr bwMode="auto">
              <a:xfrm>
                <a:off x="2268" y="3213"/>
                <a:ext cx="54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Oval 26"/>
              <p:cNvSpPr>
                <a:spLocks noChangeArrowheads="1"/>
              </p:cNvSpPr>
              <p:nvPr/>
            </p:nvSpPr>
            <p:spPr bwMode="auto">
              <a:xfrm>
                <a:off x="2435" y="3256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Oval 27"/>
              <p:cNvSpPr>
                <a:spLocks noChangeArrowheads="1"/>
              </p:cNvSpPr>
              <p:nvPr/>
            </p:nvSpPr>
            <p:spPr bwMode="auto">
              <a:xfrm>
                <a:off x="2607" y="3273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>
                <a:off x="2352" y="3241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Oval 29"/>
              <p:cNvSpPr>
                <a:spLocks noChangeArrowheads="1"/>
              </p:cNvSpPr>
              <p:nvPr/>
            </p:nvSpPr>
            <p:spPr bwMode="auto">
              <a:xfrm>
                <a:off x="2520" y="327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9" name="AutoShape 30"/>
              <p:cNvCxnSpPr>
                <a:cxnSpLocks noChangeShapeType="1"/>
                <a:stCxn id="23" idx="2"/>
                <a:endCxn id="24" idx="0"/>
              </p:cNvCxnSpPr>
              <p:nvPr/>
            </p:nvCxnSpPr>
            <p:spPr bwMode="auto">
              <a:xfrm flipH="1">
                <a:off x="2296" y="2865"/>
                <a:ext cx="290" cy="3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AutoShape 31"/>
              <p:cNvCxnSpPr>
                <a:cxnSpLocks noChangeShapeType="1"/>
                <a:stCxn id="23" idx="2"/>
                <a:endCxn id="27" idx="0"/>
              </p:cNvCxnSpPr>
              <p:nvPr/>
            </p:nvCxnSpPr>
            <p:spPr bwMode="auto">
              <a:xfrm flipH="1">
                <a:off x="2379" y="2865"/>
                <a:ext cx="207" cy="3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AutoShape 32"/>
              <p:cNvCxnSpPr>
                <a:cxnSpLocks noChangeShapeType="1"/>
                <a:stCxn id="23" idx="2"/>
                <a:endCxn id="25" idx="0"/>
              </p:cNvCxnSpPr>
              <p:nvPr/>
            </p:nvCxnSpPr>
            <p:spPr bwMode="auto">
              <a:xfrm flipH="1">
                <a:off x="2461" y="2865"/>
                <a:ext cx="125" cy="3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" name="AutoShape 33"/>
              <p:cNvCxnSpPr>
                <a:cxnSpLocks noChangeShapeType="1"/>
                <a:stCxn id="23" idx="2"/>
                <a:endCxn id="28" idx="0"/>
              </p:cNvCxnSpPr>
              <p:nvPr/>
            </p:nvCxnSpPr>
            <p:spPr bwMode="auto">
              <a:xfrm flipH="1">
                <a:off x="2546" y="2865"/>
                <a:ext cx="40" cy="4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" name="AutoShape 34"/>
              <p:cNvCxnSpPr>
                <a:cxnSpLocks noChangeShapeType="1"/>
                <a:stCxn id="23" idx="2"/>
                <a:endCxn id="26" idx="0"/>
              </p:cNvCxnSpPr>
              <p:nvPr/>
            </p:nvCxnSpPr>
            <p:spPr bwMode="auto">
              <a:xfrm>
                <a:off x="2586" y="2865"/>
                <a:ext cx="48" cy="4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4" name="AutoShape 35"/>
              <p:cNvCxnSpPr>
                <a:cxnSpLocks noChangeShapeType="1"/>
              </p:cNvCxnSpPr>
              <p:nvPr/>
            </p:nvCxnSpPr>
            <p:spPr bwMode="auto">
              <a:xfrm>
                <a:off x="2682" y="330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AutoShape 36"/>
              <p:cNvCxnSpPr>
                <a:cxnSpLocks noChangeShapeType="1"/>
              </p:cNvCxnSpPr>
              <p:nvPr/>
            </p:nvCxnSpPr>
            <p:spPr bwMode="auto">
              <a:xfrm>
                <a:off x="2682" y="330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" name="AutoShape 37"/>
              <p:cNvCxnSpPr>
                <a:cxnSpLocks noChangeShapeType="1"/>
              </p:cNvCxnSpPr>
              <p:nvPr/>
            </p:nvCxnSpPr>
            <p:spPr bwMode="auto">
              <a:xfrm>
                <a:off x="2682" y="330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" name="AutoShape 38"/>
              <p:cNvCxnSpPr>
                <a:cxnSpLocks noChangeShapeType="1"/>
                <a:stCxn id="23" idx="0"/>
                <a:endCxn id="11" idx="4"/>
              </p:cNvCxnSpPr>
              <p:nvPr/>
            </p:nvCxnSpPr>
            <p:spPr bwMode="auto">
              <a:xfrm flipV="1">
                <a:off x="2586" y="2578"/>
                <a:ext cx="81" cy="2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" name="AutoShape 39"/>
              <p:cNvCxnSpPr>
                <a:cxnSpLocks noChangeShapeType="1"/>
                <a:stCxn id="12" idx="0"/>
                <a:endCxn id="11" idx="4"/>
              </p:cNvCxnSpPr>
              <p:nvPr/>
            </p:nvCxnSpPr>
            <p:spPr bwMode="auto">
              <a:xfrm flipH="1" flipV="1">
                <a:off x="2667" y="2578"/>
                <a:ext cx="84" cy="2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9" name="Oval 40"/>
              <p:cNvSpPr>
                <a:spLocks noChangeArrowheads="1"/>
              </p:cNvSpPr>
              <p:nvPr/>
            </p:nvSpPr>
            <p:spPr bwMode="auto">
              <a:xfrm rot="-2504742">
                <a:off x="2973" y="2418"/>
                <a:ext cx="52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 rot="-2504742">
                <a:off x="3216" y="2574"/>
                <a:ext cx="55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Oval 42"/>
              <p:cNvSpPr>
                <a:spLocks noChangeArrowheads="1"/>
              </p:cNvSpPr>
              <p:nvPr/>
            </p:nvSpPr>
            <p:spPr bwMode="auto">
              <a:xfrm rot="-2504742">
                <a:off x="3479" y="2931"/>
                <a:ext cx="52" cy="46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 rot="-2504742">
                <a:off x="3593" y="281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Oval 44"/>
              <p:cNvSpPr>
                <a:spLocks noChangeArrowheads="1"/>
              </p:cNvSpPr>
              <p:nvPr/>
            </p:nvSpPr>
            <p:spPr bwMode="auto">
              <a:xfrm rot="-2504742">
                <a:off x="3686" y="2667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Oval 45"/>
              <p:cNvSpPr>
                <a:spLocks noChangeArrowheads="1"/>
              </p:cNvSpPr>
              <p:nvPr/>
            </p:nvSpPr>
            <p:spPr bwMode="auto">
              <a:xfrm rot="-2504742">
                <a:off x="3535" y="2875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Oval 46"/>
              <p:cNvSpPr>
                <a:spLocks noChangeArrowheads="1"/>
              </p:cNvSpPr>
              <p:nvPr/>
            </p:nvSpPr>
            <p:spPr bwMode="auto">
              <a:xfrm rot="-2504742">
                <a:off x="3643" y="2741"/>
                <a:ext cx="51" cy="4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6" name="AutoShape 47"/>
              <p:cNvCxnSpPr>
                <a:cxnSpLocks noChangeShapeType="1"/>
                <a:stCxn id="40" idx="2"/>
                <a:endCxn id="41" idx="0"/>
              </p:cNvCxnSpPr>
              <p:nvPr/>
            </p:nvCxnSpPr>
            <p:spPr bwMode="auto">
              <a:xfrm>
                <a:off x="3259" y="2615"/>
                <a:ext cx="232" cy="3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7" name="AutoShape 48"/>
              <p:cNvCxnSpPr>
                <a:cxnSpLocks noChangeShapeType="1"/>
                <a:stCxn id="40" idx="2"/>
                <a:endCxn id="44" idx="0"/>
              </p:cNvCxnSpPr>
              <p:nvPr/>
            </p:nvCxnSpPr>
            <p:spPr bwMode="auto">
              <a:xfrm>
                <a:off x="3259" y="2615"/>
                <a:ext cx="288" cy="2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" name="AutoShape 49"/>
              <p:cNvCxnSpPr>
                <a:cxnSpLocks noChangeShapeType="1"/>
                <a:stCxn id="40" idx="2"/>
                <a:endCxn id="42" idx="0"/>
              </p:cNvCxnSpPr>
              <p:nvPr/>
            </p:nvCxnSpPr>
            <p:spPr bwMode="auto">
              <a:xfrm>
                <a:off x="3259" y="2615"/>
                <a:ext cx="345" cy="2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9" name="AutoShape 50"/>
              <p:cNvCxnSpPr>
                <a:cxnSpLocks noChangeShapeType="1"/>
                <a:stCxn id="40" idx="2"/>
                <a:endCxn id="45" idx="0"/>
              </p:cNvCxnSpPr>
              <p:nvPr/>
            </p:nvCxnSpPr>
            <p:spPr bwMode="auto">
              <a:xfrm>
                <a:off x="3259" y="2615"/>
                <a:ext cx="392" cy="12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0" name="AutoShape 51"/>
              <p:cNvCxnSpPr>
                <a:cxnSpLocks noChangeShapeType="1"/>
                <a:stCxn id="40" idx="2"/>
                <a:endCxn id="43" idx="0"/>
              </p:cNvCxnSpPr>
              <p:nvPr/>
            </p:nvCxnSpPr>
            <p:spPr bwMode="auto">
              <a:xfrm>
                <a:off x="3259" y="2615"/>
                <a:ext cx="439" cy="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1" name="Rectangle 52"/>
              <p:cNvSpPr>
                <a:spLocks noChangeArrowheads="1"/>
              </p:cNvSpPr>
              <p:nvPr/>
            </p:nvSpPr>
            <p:spPr bwMode="auto">
              <a:xfrm rot="-2504742">
                <a:off x="3093" y="2689"/>
                <a:ext cx="55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Oval 53"/>
              <p:cNvSpPr>
                <a:spLocks noChangeArrowheads="1"/>
              </p:cNvSpPr>
              <p:nvPr/>
            </p:nvSpPr>
            <p:spPr bwMode="auto">
              <a:xfrm rot="-2504742">
                <a:off x="3125" y="3183"/>
                <a:ext cx="54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Oval 54"/>
              <p:cNvSpPr>
                <a:spLocks noChangeArrowheads="1"/>
              </p:cNvSpPr>
              <p:nvPr/>
            </p:nvSpPr>
            <p:spPr bwMode="auto">
              <a:xfrm rot="-2504742">
                <a:off x="3274" y="310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Oval 55"/>
              <p:cNvSpPr>
                <a:spLocks noChangeArrowheads="1"/>
              </p:cNvSpPr>
              <p:nvPr/>
            </p:nvSpPr>
            <p:spPr bwMode="auto">
              <a:xfrm rot="-2504742">
                <a:off x="3415" y="2992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Oval 56"/>
              <p:cNvSpPr>
                <a:spLocks noChangeArrowheads="1"/>
              </p:cNvSpPr>
              <p:nvPr/>
            </p:nvSpPr>
            <p:spPr bwMode="auto">
              <a:xfrm rot="-2504742">
                <a:off x="3205" y="3147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Oval 57"/>
              <p:cNvSpPr>
                <a:spLocks noChangeArrowheads="1"/>
              </p:cNvSpPr>
              <p:nvPr/>
            </p:nvSpPr>
            <p:spPr bwMode="auto">
              <a:xfrm rot="-2504742">
                <a:off x="3349" y="3050"/>
                <a:ext cx="52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7" name="AutoShape 58"/>
              <p:cNvCxnSpPr>
                <a:cxnSpLocks noChangeShapeType="1"/>
                <a:stCxn id="51" idx="2"/>
                <a:endCxn id="52" idx="0"/>
              </p:cNvCxnSpPr>
              <p:nvPr/>
            </p:nvCxnSpPr>
            <p:spPr bwMode="auto">
              <a:xfrm>
                <a:off x="3136" y="2731"/>
                <a:ext cx="1" cy="4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8" name="AutoShape 59"/>
              <p:cNvCxnSpPr>
                <a:cxnSpLocks noChangeShapeType="1"/>
                <a:stCxn id="51" idx="2"/>
                <a:endCxn id="55" idx="0"/>
              </p:cNvCxnSpPr>
              <p:nvPr/>
            </p:nvCxnSpPr>
            <p:spPr bwMode="auto">
              <a:xfrm>
                <a:off x="3136" y="2731"/>
                <a:ext cx="81" cy="4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9" name="AutoShape 60"/>
              <p:cNvCxnSpPr>
                <a:cxnSpLocks noChangeShapeType="1"/>
                <a:stCxn id="51" idx="2"/>
                <a:endCxn id="53" idx="0"/>
              </p:cNvCxnSpPr>
              <p:nvPr/>
            </p:nvCxnSpPr>
            <p:spPr bwMode="auto">
              <a:xfrm>
                <a:off x="3136" y="2731"/>
                <a:ext cx="151" cy="3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0" name="AutoShape 61"/>
              <p:cNvCxnSpPr>
                <a:cxnSpLocks noChangeShapeType="1"/>
                <a:stCxn id="51" idx="2"/>
                <a:endCxn id="56" idx="0"/>
              </p:cNvCxnSpPr>
              <p:nvPr/>
            </p:nvCxnSpPr>
            <p:spPr bwMode="auto">
              <a:xfrm>
                <a:off x="3136" y="2731"/>
                <a:ext cx="222" cy="32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1" name="AutoShape 62"/>
              <p:cNvCxnSpPr>
                <a:cxnSpLocks noChangeShapeType="1"/>
                <a:stCxn id="51" idx="2"/>
                <a:endCxn id="54" idx="0"/>
              </p:cNvCxnSpPr>
              <p:nvPr/>
            </p:nvCxnSpPr>
            <p:spPr bwMode="auto">
              <a:xfrm>
                <a:off x="3136" y="2731"/>
                <a:ext cx="291" cy="26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2" name="AutoShape 63"/>
              <p:cNvCxnSpPr>
                <a:cxnSpLocks noChangeShapeType="1"/>
              </p:cNvCxnSpPr>
              <p:nvPr/>
            </p:nvCxnSpPr>
            <p:spPr bwMode="auto">
              <a:xfrm rot="-2504742">
                <a:off x="3481" y="298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3" name="AutoShape 64"/>
              <p:cNvCxnSpPr>
                <a:cxnSpLocks noChangeShapeType="1"/>
              </p:cNvCxnSpPr>
              <p:nvPr/>
            </p:nvCxnSpPr>
            <p:spPr bwMode="auto">
              <a:xfrm rot="-2504742">
                <a:off x="3481" y="298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4" name="AutoShape 65"/>
              <p:cNvCxnSpPr>
                <a:cxnSpLocks noChangeShapeType="1"/>
              </p:cNvCxnSpPr>
              <p:nvPr/>
            </p:nvCxnSpPr>
            <p:spPr bwMode="auto">
              <a:xfrm rot="-2504742">
                <a:off x="3481" y="298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5" name="AutoShape 66"/>
              <p:cNvCxnSpPr>
                <a:cxnSpLocks noChangeShapeType="1"/>
                <a:stCxn id="51" idx="0"/>
                <a:endCxn id="39" idx="4"/>
              </p:cNvCxnSpPr>
              <p:nvPr/>
            </p:nvCxnSpPr>
            <p:spPr bwMode="auto">
              <a:xfrm flipH="1" flipV="1">
                <a:off x="3015" y="2459"/>
                <a:ext cx="87" cy="23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6" name="AutoShape 67"/>
              <p:cNvCxnSpPr>
                <a:cxnSpLocks noChangeShapeType="1"/>
                <a:stCxn id="40" idx="0"/>
                <a:endCxn id="39" idx="4"/>
              </p:cNvCxnSpPr>
              <p:nvPr/>
            </p:nvCxnSpPr>
            <p:spPr bwMode="auto">
              <a:xfrm flipH="1" flipV="1">
                <a:off x="3015" y="2459"/>
                <a:ext cx="210" cy="11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7" name="Oval 68"/>
              <p:cNvSpPr>
                <a:spLocks noChangeArrowheads="1"/>
              </p:cNvSpPr>
              <p:nvPr/>
            </p:nvSpPr>
            <p:spPr bwMode="auto">
              <a:xfrm rot="2463569">
                <a:off x="2330" y="2421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8" name="Rectangle 69"/>
              <p:cNvSpPr>
                <a:spLocks noChangeArrowheads="1"/>
              </p:cNvSpPr>
              <p:nvPr/>
            </p:nvSpPr>
            <p:spPr bwMode="auto">
              <a:xfrm rot="2463569">
                <a:off x="2212" y="2694"/>
                <a:ext cx="54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" name="Oval 70"/>
              <p:cNvSpPr>
                <a:spLocks noChangeArrowheads="1"/>
              </p:cNvSpPr>
              <p:nvPr/>
            </p:nvSpPr>
            <p:spPr bwMode="auto">
              <a:xfrm rot="2463569">
                <a:off x="1908" y="3012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" name="Oval 71"/>
              <p:cNvSpPr>
                <a:spLocks noChangeArrowheads="1"/>
              </p:cNvSpPr>
              <p:nvPr/>
            </p:nvSpPr>
            <p:spPr bwMode="auto">
              <a:xfrm rot="2463569">
                <a:off x="2037" y="3115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Oval 72"/>
              <p:cNvSpPr>
                <a:spLocks noChangeArrowheads="1"/>
              </p:cNvSpPr>
              <p:nvPr/>
            </p:nvSpPr>
            <p:spPr bwMode="auto">
              <a:xfrm rot="2463569">
                <a:off x="2184" y="3195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Oval 73"/>
              <p:cNvSpPr>
                <a:spLocks noChangeArrowheads="1"/>
              </p:cNvSpPr>
              <p:nvPr/>
            </p:nvSpPr>
            <p:spPr bwMode="auto">
              <a:xfrm rot="2463569">
                <a:off x="1968" y="3063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Oval 74"/>
              <p:cNvSpPr>
                <a:spLocks noChangeArrowheads="1"/>
              </p:cNvSpPr>
              <p:nvPr/>
            </p:nvSpPr>
            <p:spPr bwMode="auto">
              <a:xfrm rot="2463569">
                <a:off x="2107" y="3157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4" name="AutoShape 75"/>
              <p:cNvCxnSpPr>
                <a:cxnSpLocks noChangeShapeType="1"/>
                <a:stCxn id="68" idx="2"/>
                <a:endCxn id="69" idx="0"/>
              </p:cNvCxnSpPr>
              <p:nvPr/>
            </p:nvCxnSpPr>
            <p:spPr bwMode="auto">
              <a:xfrm flipH="1">
                <a:off x="1949" y="2731"/>
                <a:ext cx="276" cy="2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5" name="AutoShape 76"/>
              <p:cNvCxnSpPr>
                <a:cxnSpLocks noChangeShapeType="1"/>
                <a:stCxn id="68" idx="2"/>
                <a:endCxn id="72" idx="0"/>
              </p:cNvCxnSpPr>
              <p:nvPr/>
            </p:nvCxnSpPr>
            <p:spPr bwMode="auto">
              <a:xfrm flipH="1">
                <a:off x="2009" y="2731"/>
                <a:ext cx="216" cy="33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" name="AutoShape 77"/>
              <p:cNvCxnSpPr>
                <a:cxnSpLocks noChangeShapeType="1"/>
                <a:stCxn id="68" idx="2"/>
                <a:endCxn id="70" idx="0"/>
              </p:cNvCxnSpPr>
              <p:nvPr/>
            </p:nvCxnSpPr>
            <p:spPr bwMode="auto">
              <a:xfrm flipH="1">
                <a:off x="2077" y="2731"/>
                <a:ext cx="148" cy="3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" name="AutoShape 78"/>
              <p:cNvCxnSpPr>
                <a:cxnSpLocks noChangeShapeType="1"/>
                <a:stCxn id="68" idx="2"/>
                <a:endCxn id="73" idx="0"/>
              </p:cNvCxnSpPr>
              <p:nvPr/>
            </p:nvCxnSpPr>
            <p:spPr bwMode="auto">
              <a:xfrm flipH="1">
                <a:off x="2148" y="2731"/>
                <a:ext cx="77" cy="43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8" name="AutoShape 79"/>
              <p:cNvCxnSpPr>
                <a:cxnSpLocks noChangeShapeType="1"/>
                <a:stCxn id="68" idx="2"/>
                <a:endCxn id="71" idx="0"/>
              </p:cNvCxnSpPr>
              <p:nvPr/>
            </p:nvCxnSpPr>
            <p:spPr bwMode="auto">
              <a:xfrm flipH="1">
                <a:off x="2224" y="2731"/>
                <a:ext cx="1" cy="4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9" name="Rectangle 80"/>
              <p:cNvSpPr>
                <a:spLocks noChangeArrowheads="1"/>
              </p:cNvSpPr>
              <p:nvPr/>
            </p:nvSpPr>
            <p:spPr bwMode="auto">
              <a:xfrm rot="2463569">
                <a:off x="2067" y="2571"/>
                <a:ext cx="55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" name="Oval 81"/>
              <p:cNvSpPr>
                <a:spLocks noChangeArrowheads="1"/>
              </p:cNvSpPr>
              <p:nvPr/>
            </p:nvSpPr>
            <p:spPr bwMode="auto">
              <a:xfrm rot="2463569">
                <a:off x="1605" y="2665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" name="Oval 82"/>
              <p:cNvSpPr>
                <a:spLocks noChangeArrowheads="1"/>
              </p:cNvSpPr>
              <p:nvPr/>
            </p:nvSpPr>
            <p:spPr bwMode="auto">
              <a:xfrm rot="2463569">
                <a:off x="1704" y="2812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" name="Oval 83"/>
              <p:cNvSpPr>
                <a:spLocks noChangeArrowheads="1"/>
              </p:cNvSpPr>
              <p:nvPr/>
            </p:nvSpPr>
            <p:spPr bwMode="auto">
              <a:xfrm rot="2463569">
                <a:off x="1822" y="2944"/>
                <a:ext cx="51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3" name="Oval 84"/>
              <p:cNvSpPr>
                <a:spLocks noChangeArrowheads="1"/>
              </p:cNvSpPr>
              <p:nvPr/>
            </p:nvSpPr>
            <p:spPr bwMode="auto">
              <a:xfrm rot="2463569">
                <a:off x="1650" y="2745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Oval 85"/>
              <p:cNvSpPr>
                <a:spLocks noChangeArrowheads="1"/>
              </p:cNvSpPr>
              <p:nvPr/>
            </p:nvSpPr>
            <p:spPr bwMode="auto">
              <a:xfrm rot="2463569">
                <a:off x="1758" y="2881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85" name="AutoShape 86"/>
              <p:cNvCxnSpPr>
                <a:cxnSpLocks noChangeShapeType="1"/>
                <a:stCxn id="79" idx="2"/>
                <a:endCxn id="80" idx="0"/>
              </p:cNvCxnSpPr>
              <p:nvPr/>
            </p:nvCxnSpPr>
            <p:spPr bwMode="auto">
              <a:xfrm flipH="1">
                <a:off x="1646" y="2608"/>
                <a:ext cx="434" cy="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6" name="AutoShape 87"/>
              <p:cNvCxnSpPr>
                <a:cxnSpLocks noChangeShapeType="1"/>
                <a:stCxn id="79" idx="2"/>
                <a:endCxn id="83" idx="0"/>
              </p:cNvCxnSpPr>
              <p:nvPr/>
            </p:nvCxnSpPr>
            <p:spPr bwMode="auto">
              <a:xfrm flipH="1">
                <a:off x="1690" y="2608"/>
                <a:ext cx="390" cy="1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7" name="AutoShape 88"/>
              <p:cNvCxnSpPr>
                <a:cxnSpLocks noChangeShapeType="1"/>
                <a:stCxn id="79" idx="2"/>
                <a:endCxn id="81" idx="0"/>
              </p:cNvCxnSpPr>
              <p:nvPr/>
            </p:nvCxnSpPr>
            <p:spPr bwMode="auto">
              <a:xfrm flipH="1">
                <a:off x="1743" y="2608"/>
                <a:ext cx="337" cy="2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8" name="AutoShape 89"/>
              <p:cNvCxnSpPr>
                <a:cxnSpLocks noChangeShapeType="1"/>
                <a:stCxn id="79" idx="2"/>
                <a:endCxn id="84" idx="0"/>
              </p:cNvCxnSpPr>
              <p:nvPr/>
            </p:nvCxnSpPr>
            <p:spPr bwMode="auto">
              <a:xfrm flipH="1">
                <a:off x="1799" y="2608"/>
                <a:ext cx="281" cy="2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9" name="AutoShape 90"/>
              <p:cNvCxnSpPr>
                <a:cxnSpLocks noChangeShapeType="1"/>
                <a:stCxn id="79" idx="2"/>
                <a:endCxn id="82" idx="0"/>
              </p:cNvCxnSpPr>
              <p:nvPr/>
            </p:nvCxnSpPr>
            <p:spPr bwMode="auto">
              <a:xfrm flipH="1">
                <a:off x="1863" y="2608"/>
                <a:ext cx="217" cy="3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0" name="AutoShape 91"/>
              <p:cNvCxnSpPr>
                <a:cxnSpLocks noChangeShapeType="1"/>
              </p:cNvCxnSpPr>
              <p:nvPr/>
            </p:nvCxnSpPr>
            <p:spPr bwMode="auto">
              <a:xfrm rot="2463569">
                <a:off x="1882" y="300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1" name="AutoShape 92"/>
              <p:cNvCxnSpPr>
                <a:cxnSpLocks noChangeShapeType="1"/>
              </p:cNvCxnSpPr>
              <p:nvPr/>
            </p:nvCxnSpPr>
            <p:spPr bwMode="auto">
              <a:xfrm rot="2463569">
                <a:off x="1882" y="300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2" name="AutoShape 93"/>
              <p:cNvCxnSpPr>
                <a:cxnSpLocks noChangeShapeType="1"/>
              </p:cNvCxnSpPr>
              <p:nvPr/>
            </p:nvCxnSpPr>
            <p:spPr bwMode="auto">
              <a:xfrm rot="2463569">
                <a:off x="1882" y="300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3" name="AutoShape 94"/>
              <p:cNvCxnSpPr>
                <a:cxnSpLocks noChangeShapeType="1"/>
                <a:stCxn id="79" idx="0"/>
                <a:endCxn id="67" idx="4"/>
              </p:cNvCxnSpPr>
              <p:nvPr/>
            </p:nvCxnSpPr>
            <p:spPr bwMode="auto">
              <a:xfrm flipV="1">
                <a:off x="2109" y="2458"/>
                <a:ext cx="233" cy="1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4" name="AutoShape 95"/>
              <p:cNvCxnSpPr>
                <a:cxnSpLocks noChangeShapeType="1"/>
                <a:stCxn id="68" idx="0"/>
                <a:endCxn id="67" idx="4"/>
              </p:cNvCxnSpPr>
              <p:nvPr/>
            </p:nvCxnSpPr>
            <p:spPr bwMode="auto">
              <a:xfrm flipV="1">
                <a:off x="2253" y="2458"/>
                <a:ext cx="89" cy="2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5" name="AutoShape 96"/>
              <p:cNvCxnSpPr>
                <a:cxnSpLocks noChangeShapeType="1"/>
                <a:stCxn id="67" idx="0"/>
                <a:endCxn id="9" idx="2"/>
              </p:cNvCxnSpPr>
              <p:nvPr/>
            </p:nvCxnSpPr>
            <p:spPr bwMode="auto">
              <a:xfrm flipV="1">
                <a:off x="2369" y="2307"/>
                <a:ext cx="292" cy="1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6" name="AutoShape 97"/>
              <p:cNvCxnSpPr>
                <a:cxnSpLocks noChangeShapeType="1"/>
                <a:stCxn id="39" idx="0"/>
                <a:endCxn id="9" idx="2"/>
              </p:cNvCxnSpPr>
              <p:nvPr/>
            </p:nvCxnSpPr>
            <p:spPr bwMode="auto">
              <a:xfrm flipH="1" flipV="1">
                <a:off x="2661" y="2307"/>
                <a:ext cx="320" cy="11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97" name="Rectangle 98"/>
              <p:cNvSpPr>
                <a:spLocks noChangeArrowheads="1"/>
              </p:cNvSpPr>
              <p:nvPr/>
            </p:nvSpPr>
            <p:spPr bwMode="auto">
              <a:xfrm rot="36107454">
                <a:off x="2880" y="1902"/>
                <a:ext cx="52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98" name="AutoShape 99"/>
              <p:cNvCxnSpPr>
                <a:cxnSpLocks noChangeShapeType="1"/>
                <a:stCxn id="97" idx="2"/>
                <a:endCxn id="99" idx="0"/>
              </p:cNvCxnSpPr>
              <p:nvPr/>
            </p:nvCxnSpPr>
            <p:spPr bwMode="auto">
              <a:xfrm flipV="1">
                <a:off x="2928" y="1802"/>
                <a:ext cx="191" cy="11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99" name="Oval 100"/>
              <p:cNvSpPr>
                <a:spLocks noChangeArrowheads="1"/>
              </p:cNvSpPr>
              <p:nvPr/>
            </p:nvSpPr>
            <p:spPr bwMode="auto">
              <a:xfrm rot="36107454">
                <a:off x="3117" y="1770"/>
                <a:ext cx="50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Rectangle 101"/>
              <p:cNvSpPr>
                <a:spLocks noChangeArrowheads="1"/>
              </p:cNvSpPr>
              <p:nvPr/>
            </p:nvSpPr>
            <p:spPr bwMode="auto">
              <a:xfrm rot="36107454">
                <a:off x="3326" y="1565"/>
                <a:ext cx="52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Oval 102"/>
              <p:cNvSpPr>
                <a:spLocks noChangeArrowheads="1"/>
              </p:cNvSpPr>
              <p:nvPr/>
            </p:nvSpPr>
            <p:spPr bwMode="auto">
              <a:xfrm rot="36107454">
                <a:off x="3731" y="1384"/>
                <a:ext cx="50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" name="Oval 103"/>
              <p:cNvSpPr>
                <a:spLocks noChangeArrowheads="1"/>
              </p:cNvSpPr>
              <p:nvPr/>
            </p:nvSpPr>
            <p:spPr bwMode="auto">
              <a:xfrm rot="36107454">
                <a:off x="3647" y="1252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Oval 104"/>
              <p:cNvSpPr>
                <a:spLocks noChangeArrowheads="1"/>
              </p:cNvSpPr>
              <p:nvPr/>
            </p:nvSpPr>
            <p:spPr bwMode="auto">
              <a:xfrm rot="36107454">
                <a:off x="3540" y="1137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" name="Oval 105"/>
              <p:cNvSpPr>
                <a:spLocks noChangeArrowheads="1"/>
              </p:cNvSpPr>
              <p:nvPr/>
            </p:nvSpPr>
            <p:spPr bwMode="auto">
              <a:xfrm rot="36107454">
                <a:off x="3693" y="1321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Oval 106"/>
              <p:cNvSpPr>
                <a:spLocks noChangeArrowheads="1"/>
              </p:cNvSpPr>
              <p:nvPr/>
            </p:nvSpPr>
            <p:spPr bwMode="auto">
              <a:xfrm rot="36107454">
                <a:off x="3597" y="1193"/>
                <a:ext cx="50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06" name="AutoShape 107"/>
              <p:cNvCxnSpPr>
                <a:cxnSpLocks noChangeShapeType="1"/>
                <a:stCxn id="100" idx="2"/>
                <a:endCxn id="101" idx="0"/>
              </p:cNvCxnSpPr>
              <p:nvPr/>
            </p:nvCxnSpPr>
            <p:spPr bwMode="auto">
              <a:xfrm flipV="1">
                <a:off x="3375" y="1414"/>
                <a:ext cx="362" cy="1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7" name="AutoShape 108"/>
              <p:cNvCxnSpPr>
                <a:cxnSpLocks noChangeShapeType="1"/>
                <a:stCxn id="100" idx="2"/>
                <a:endCxn id="104" idx="0"/>
              </p:cNvCxnSpPr>
              <p:nvPr/>
            </p:nvCxnSpPr>
            <p:spPr bwMode="auto">
              <a:xfrm flipV="1">
                <a:off x="3375" y="1350"/>
                <a:ext cx="324" cy="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8" name="AutoShape 109"/>
              <p:cNvCxnSpPr>
                <a:cxnSpLocks noChangeShapeType="1"/>
                <a:stCxn id="100" idx="2"/>
                <a:endCxn id="102" idx="0"/>
              </p:cNvCxnSpPr>
              <p:nvPr/>
            </p:nvCxnSpPr>
            <p:spPr bwMode="auto">
              <a:xfrm flipV="1">
                <a:off x="3375" y="1282"/>
                <a:ext cx="279" cy="2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9" name="AutoShape 110"/>
              <p:cNvCxnSpPr>
                <a:cxnSpLocks noChangeShapeType="1"/>
                <a:stCxn id="100" idx="2"/>
                <a:endCxn id="105" idx="0"/>
              </p:cNvCxnSpPr>
              <p:nvPr/>
            </p:nvCxnSpPr>
            <p:spPr bwMode="auto">
              <a:xfrm flipV="1">
                <a:off x="3375" y="1225"/>
                <a:ext cx="224" cy="35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10" name="AutoShape 111"/>
              <p:cNvCxnSpPr>
                <a:cxnSpLocks noChangeShapeType="1"/>
                <a:stCxn id="100" idx="2"/>
                <a:endCxn id="103" idx="0"/>
              </p:cNvCxnSpPr>
              <p:nvPr/>
            </p:nvCxnSpPr>
            <p:spPr bwMode="auto">
              <a:xfrm flipV="1">
                <a:off x="3375" y="1166"/>
                <a:ext cx="171" cy="4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11" name="Rectangle 112"/>
              <p:cNvSpPr>
                <a:spLocks noChangeArrowheads="1"/>
              </p:cNvSpPr>
              <p:nvPr/>
            </p:nvSpPr>
            <p:spPr bwMode="auto">
              <a:xfrm rot="36107454">
                <a:off x="3402" y="1705"/>
                <a:ext cx="53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Oval 113"/>
              <p:cNvSpPr>
                <a:spLocks noChangeArrowheads="1"/>
              </p:cNvSpPr>
              <p:nvPr/>
            </p:nvSpPr>
            <p:spPr bwMode="auto">
              <a:xfrm rot="36107454">
                <a:off x="3872" y="1770"/>
                <a:ext cx="50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Oval 114"/>
              <p:cNvSpPr>
                <a:spLocks noChangeArrowheads="1"/>
              </p:cNvSpPr>
              <p:nvPr/>
            </p:nvSpPr>
            <p:spPr bwMode="auto">
              <a:xfrm rot="36107454">
                <a:off x="3835" y="1611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" name="Oval 115"/>
              <p:cNvSpPr>
                <a:spLocks noChangeArrowheads="1"/>
              </p:cNvSpPr>
              <p:nvPr/>
            </p:nvSpPr>
            <p:spPr bwMode="auto">
              <a:xfrm rot="36107454">
                <a:off x="3769" y="1455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" name="Oval 116"/>
              <p:cNvSpPr>
                <a:spLocks noChangeArrowheads="1"/>
              </p:cNvSpPr>
              <p:nvPr/>
            </p:nvSpPr>
            <p:spPr bwMode="auto">
              <a:xfrm rot="36107454">
                <a:off x="3858" y="1687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" name="Oval 117"/>
              <p:cNvSpPr>
                <a:spLocks noChangeArrowheads="1"/>
              </p:cNvSpPr>
              <p:nvPr/>
            </p:nvSpPr>
            <p:spPr bwMode="auto">
              <a:xfrm rot="36107454">
                <a:off x="3808" y="1530"/>
                <a:ext cx="51" cy="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7" name="AutoShape 118"/>
              <p:cNvCxnSpPr>
                <a:cxnSpLocks noChangeShapeType="1"/>
                <a:stCxn id="111" idx="2"/>
                <a:endCxn id="112" idx="0"/>
              </p:cNvCxnSpPr>
              <p:nvPr/>
            </p:nvCxnSpPr>
            <p:spPr bwMode="auto">
              <a:xfrm>
                <a:off x="3450" y="1714"/>
                <a:ext cx="427" cy="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8" name="AutoShape 119"/>
              <p:cNvCxnSpPr>
                <a:cxnSpLocks noChangeShapeType="1"/>
                <a:stCxn id="111" idx="2"/>
                <a:endCxn id="115" idx="0"/>
              </p:cNvCxnSpPr>
              <p:nvPr/>
            </p:nvCxnSpPr>
            <p:spPr bwMode="auto">
              <a:xfrm>
                <a:off x="3450" y="1714"/>
                <a:ext cx="415" cy="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9" name="AutoShape 120"/>
              <p:cNvCxnSpPr>
                <a:cxnSpLocks noChangeShapeType="1"/>
                <a:stCxn id="111" idx="2"/>
                <a:endCxn id="113" idx="0"/>
              </p:cNvCxnSpPr>
              <p:nvPr/>
            </p:nvCxnSpPr>
            <p:spPr bwMode="auto">
              <a:xfrm flipV="1">
                <a:off x="3450" y="1641"/>
                <a:ext cx="390" cy="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0" name="AutoShape 121"/>
              <p:cNvCxnSpPr>
                <a:cxnSpLocks noChangeShapeType="1"/>
                <a:stCxn id="111" idx="2"/>
                <a:endCxn id="116" idx="0"/>
              </p:cNvCxnSpPr>
              <p:nvPr/>
            </p:nvCxnSpPr>
            <p:spPr bwMode="auto">
              <a:xfrm flipV="1">
                <a:off x="3450" y="1564"/>
                <a:ext cx="360" cy="15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21" name="AutoShape 122"/>
              <p:cNvCxnSpPr>
                <a:cxnSpLocks noChangeShapeType="1"/>
                <a:stCxn id="111" idx="2"/>
                <a:endCxn id="114" idx="0"/>
              </p:cNvCxnSpPr>
              <p:nvPr/>
            </p:nvCxnSpPr>
            <p:spPr bwMode="auto">
              <a:xfrm flipV="1">
                <a:off x="3450" y="1487"/>
                <a:ext cx="327" cy="2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2" name="AutoShape 123"/>
              <p:cNvCxnSpPr>
                <a:cxnSpLocks noChangeShapeType="1"/>
              </p:cNvCxnSpPr>
              <p:nvPr/>
            </p:nvCxnSpPr>
            <p:spPr bwMode="auto">
              <a:xfrm rot="-7092546">
                <a:off x="3777" y="14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" name="AutoShape 124"/>
              <p:cNvCxnSpPr>
                <a:cxnSpLocks noChangeShapeType="1"/>
              </p:cNvCxnSpPr>
              <p:nvPr/>
            </p:nvCxnSpPr>
            <p:spPr bwMode="auto">
              <a:xfrm rot="-7092546">
                <a:off x="3777" y="14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4" name="AutoShape 125"/>
              <p:cNvCxnSpPr>
                <a:cxnSpLocks noChangeShapeType="1"/>
              </p:cNvCxnSpPr>
              <p:nvPr/>
            </p:nvCxnSpPr>
            <p:spPr bwMode="auto">
              <a:xfrm rot="-7092546">
                <a:off x="3777" y="14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5" name="AutoShape 126"/>
              <p:cNvCxnSpPr>
                <a:cxnSpLocks noChangeShapeType="1"/>
                <a:stCxn id="111" idx="0"/>
                <a:endCxn id="99" idx="4"/>
              </p:cNvCxnSpPr>
              <p:nvPr/>
            </p:nvCxnSpPr>
            <p:spPr bwMode="auto">
              <a:xfrm flipH="1">
                <a:off x="3164" y="1738"/>
                <a:ext cx="241" cy="4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26" name="AutoShape 127"/>
              <p:cNvCxnSpPr>
                <a:cxnSpLocks noChangeShapeType="1"/>
                <a:stCxn id="100" idx="0"/>
                <a:endCxn id="99" idx="4"/>
              </p:cNvCxnSpPr>
              <p:nvPr/>
            </p:nvCxnSpPr>
            <p:spPr bwMode="auto">
              <a:xfrm flipH="1">
                <a:off x="3164" y="1599"/>
                <a:ext cx="166" cy="18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27" name="Oval 128"/>
              <p:cNvSpPr>
                <a:spLocks noChangeArrowheads="1"/>
              </p:cNvSpPr>
              <p:nvPr/>
            </p:nvSpPr>
            <p:spPr bwMode="auto">
              <a:xfrm rot="33602710">
                <a:off x="2865" y="1544"/>
                <a:ext cx="49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8" name="Rectangle 129"/>
              <p:cNvSpPr>
                <a:spLocks noChangeArrowheads="1"/>
              </p:cNvSpPr>
              <p:nvPr/>
            </p:nvSpPr>
            <p:spPr bwMode="auto">
              <a:xfrm rot="33602710">
                <a:off x="3044" y="1315"/>
                <a:ext cx="51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9" name="Oval 130"/>
              <p:cNvSpPr>
                <a:spLocks noChangeArrowheads="1"/>
              </p:cNvSpPr>
              <p:nvPr/>
            </p:nvSpPr>
            <p:spPr bwMode="auto">
              <a:xfrm rot="33602710">
                <a:off x="3456" y="1060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0" name="Oval 131"/>
              <p:cNvSpPr>
                <a:spLocks noChangeArrowheads="1"/>
              </p:cNvSpPr>
              <p:nvPr/>
            </p:nvSpPr>
            <p:spPr bwMode="auto">
              <a:xfrm rot="33602710">
                <a:off x="3317" y="971"/>
                <a:ext cx="50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1" name="Oval 132"/>
              <p:cNvSpPr>
                <a:spLocks noChangeArrowheads="1"/>
              </p:cNvSpPr>
              <p:nvPr/>
            </p:nvSpPr>
            <p:spPr bwMode="auto">
              <a:xfrm rot="33602710">
                <a:off x="3159" y="903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2" name="Oval 133"/>
              <p:cNvSpPr>
                <a:spLocks noChangeArrowheads="1"/>
              </p:cNvSpPr>
              <p:nvPr/>
            </p:nvSpPr>
            <p:spPr bwMode="auto">
              <a:xfrm rot="33602710">
                <a:off x="3388" y="1010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" name="Oval 134"/>
              <p:cNvSpPr>
                <a:spLocks noChangeArrowheads="1"/>
              </p:cNvSpPr>
              <p:nvPr/>
            </p:nvSpPr>
            <p:spPr bwMode="auto">
              <a:xfrm rot="33602710">
                <a:off x="3241" y="931"/>
                <a:ext cx="50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4" name="AutoShape 135"/>
              <p:cNvCxnSpPr>
                <a:cxnSpLocks noChangeShapeType="1"/>
                <a:stCxn id="128" idx="2"/>
                <a:endCxn id="129" idx="0"/>
              </p:cNvCxnSpPr>
              <p:nvPr/>
            </p:nvCxnSpPr>
            <p:spPr bwMode="auto">
              <a:xfrm flipV="1">
                <a:off x="3077" y="1100"/>
                <a:ext cx="398" cy="2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5" name="AutoShape 136"/>
              <p:cNvCxnSpPr>
                <a:cxnSpLocks noChangeShapeType="1"/>
                <a:stCxn id="128" idx="2"/>
                <a:endCxn id="132" idx="0"/>
              </p:cNvCxnSpPr>
              <p:nvPr/>
            </p:nvCxnSpPr>
            <p:spPr bwMode="auto">
              <a:xfrm flipV="1">
                <a:off x="3077" y="1049"/>
                <a:ext cx="330" cy="2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6" name="AutoShape 137"/>
              <p:cNvCxnSpPr>
                <a:cxnSpLocks noChangeShapeType="1"/>
                <a:stCxn id="128" idx="2"/>
                <a:endCxn id="130" idx="0"/>
              </p:cNvCxnSpPr>
              <p:nvPr/>
            </p:nvCxnSpPr>
            <p:spPr bwMode="auto">
              <a:xfrm flipV="1">
                <a:off x="3077" y="1011"/>
                <a:ext cx="258" cy="3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7" name="AutoShape 138"/>
              <p:cNvCxnSpPr>
                <a:cxnSpLocks noChangeShapeType="1"/>
                <a:stCxn id="128" idx="2"/>
                <a:endCxn id="133" idx="0"/>
              </p:cNvCxnSpPr>
              <p:nvPr/>
            </p:nvCxnSpPr>
            <p:spPr bwMode="auto">
              <a:xfrm flipV="1">
                <a:off x="3077" y="973"/>
                <a:ext cx="181" cy="34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8" name="AutoShape 139"/>
              <p:cNvCxnSpPr>
                <a:cxnSpLocks noChangeShapeType="1"/>
                <a:stCxn id="128" idx="2"/>
                <a:endCxn id="131" idx="0"/>
              </p:cNvCxnSpPr>
              <p:nvPr/>
            </p:nvCxnSpPr>
            <p:spPr bwMode="auto">
              <a:xfrm flipV="1">
                <a:off x="3077" y="943"/>
                <a:ext cx="101" cy="3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4" name="Group 140"/>
              <p:cNvGrpSpPr>
                <a:grpSpLocks/>
              </p:cNvGrpSpPr>
              <p:nvPr/>
            </p:nvGrpSpPr>
            <p:grpSpPr bwMode="auto">
              <a:xfrm>
                <a:off x="2711" y="816"/>
                <a:ext cx="386" cy="481"/>
                <a:chOff x="2756" y="822"/>
                <a:chExt cx="386" cy="481"/>
              </a:xfrm>
            </p:grpSpPr>
            <p:sp>
              <p:nvSpPr>
                <p:cNvPr id="262" name="Rectangle 141"/>
                <p:cNvSpPr>
                  <a:spLocks noChangeArrowheads="1"/>
                </p:cNvSpPr>
                <p:nvPr/>
              </p:nvSpPr>
              <p:spPr bwMode="auto">
                <a:xfrm rot="33602710">
                  <a:off x="2889" y="1262"/>
                  <a:ext cx="52" cy="41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3" name="Oval 142"/>
                <p:cNvSpPr>
                  <a:spLocks noChangeArrowheads="1"/>
                </p:cNvSpPr>
                <p:nvPr/>
              </p:nvSpPr>
              <p:spPr bwMode="auto">
                <a:xfrm rot="33602710">
                  <a:off x="3078" y="877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4" name="Oval 143"/>
                <p:cNvSpPr>
                  <a:spLocks noChangeArrowheads="1"/>
                </p:cNvSpPr>
                <p:nvPr/>
              </p:nvSpPr>
              <p:spPr bwMode="auto">
                <a:xfrm rot="33602710">
                  <a:off x="2923" y="838"/>
                  <a:ext cx="50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5" name="Oval 144"/>
                <p:cNvSpPr>
                  <a:spLocks noChangeArrowheads="1"/>
                </p:cNvSpPr>
                <p:nvPr/>
              </p:nvSpPr>
              <p:spPr bwMode="auto">
                <a:xfrm rot="33602710">
                  <a:off x="2756" y="822"/>
                  <a:ext cx="51" cy="43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6" name="Oval 145"/>
                <p:cNvSpPr>
                  <a:spLocks noChangeArrowheads="1"/>
                </p:cNvSpPr>
                <p:nvPr/>
              </p:nvSpPr>
              <p:spPr bwMode="auto">
                <a:xfrm rot="33602710">
                  <a:off x="3004" y="855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7" name="Oval 146"/>
                <p:cNvSpPr>
                  <a:spLocks noChangeArrowheads="1"/>
                </p:cNvSpPr>
                <p:nvPr/>
              </p:nvSpPr>
              <p:spPr bwMode="auto">
                <a:xfrm rot="33602710">
                  <a:off x="2841" y="827"/>
                  <a:ext cx="49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68" name="AutoShape 147"/>
                <p:cNvCxnSpPr>
                  <a:cxnSpLocks noChangeShapeType="1"/>
                  <a:stCxn id="262" idx="2"/>
                  <a:endCxn id="263" idx="0"/>
                </p:cNvCxnSpPr>
                <p:nvPr/>
              </p:nvCxnSpPr>
              <p:spPr bwMode="auto">
                <a:xfrm flipV="1">
                  <a:off x="2922" y="917"/>
                  <a:ext cx="175" cy="34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9" name="AutoShape 148"/>
                <p:cNvCxnSpPr>
                  <a:cxnSpLocks noChangeShapeType="1"/>
                  <a:stCxn id="262" idx="2"/>
                  <a:endCxn id="266" idx="0"/>
                </p:cNvCxnSpPr>
                <p:nvPr/>
              </p:nvCxnSpPr>
              <p:spPr bwMode="auto">
                <a:xfrm flipV="1">
                  <a:off x="2922" y="895"/>
                  <a:ext cx="101" cy="37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" name="AutoShape 149"/>
                <p:cNvCxnSpPr>
                  <a:cxnSpLocks noChangeShapeType="1"/>
                  <a:stCxn id="262" idx="2"/>
                  <a:endCxn id="264" idx="0"/>
                </p:cNvCxnSpPr>
                <p:nvPr/>
              </p:nvCxnSpPr>
              <p:spPr bwMode="auto">
                <a:xfrm flipV="1">
                  <a:off x="2922" y="878"/>
                  <a:ext cx="18" cy="3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1" name="AutoShape 150"/>
                <p:cNvCxnSpPr>
                  <a:cxnSpLocks noChangeShapeType="1"/>
                  <a:stCxn id="262" idx="2"/>
                  <a:endCxn id="267" idx="0"/>
                </p:cNvCxnSpPr>
                <p:nvPr/>
              </p:nvCxnSpPr>
              <p:spPr bwMode="auto">
                <a:xfrm flipH="1" flipV="1">
                  <a:off x="2859" y="867"/>
                  <a:ext cx="63" cy="39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" name="AutoShape 151"/>
                <p:cNvCxnSpPr>
                  <a:cxnSpLocks noChangeShapeType="1"/>
                  <a:stCxn id="262" idx="2"/>
                  <a:endCxn id="265" idx="0"/>
                </p:cNvCxnSpPr>
                <p:nvPr/>
              </p:nvCxnSpPr>
              <p:spPr bwMode="auto">
                <a:xfrm flipH="1" flipV="1">
                  <a:off x="2774" y="864"/>
                  <a:ext cx="148" cy="4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" name="AutoShape 152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4" name="AutoShape 153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5" name="AutoShape 154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40" name="AutoShape 155"/>
              <p:cNvCxnSpPr>
                <a:cxnSpLocks noChangeShapeType="1"/>
                <a:stCxn id="128" idx="0"/>
                <a:endCxn id="127" idx="4"/>
              </p:cNvCxnSpPr>
              <p:nvPr/>
            </p:nvCxnSpPr>
            <p:spPr bwMode="auto">
              <a:xfrm flipH="1">
                <a:off x="2897" y="1355"/>
                <a:ext cx="165" cy="1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1" name="AutoShape 156"/>
              <p:cNvCxnSpPr>
                <a:cxnSpLocks noChangeShapeType="1"/>
                <a:stCxn id="262" idx="0"/>
                <a:endCxn id="127" idx="4"/>
              </p:cNvCxnSpPr>
              <p:nvPr/>
            </p:nvCxnSpPr>
            <p:spPr bwMode="auto">
              <a:xfrm>
                <a:off x="2862" y="1299"/>
                <a:ext cx="35" cy="2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42" name="Oval 157"/>
              <p:cNvSpPr>
                <a:spLocks noChangeArrowheads="1"/>
              </p:cNvSpPr>
              <p:nvPr/>
            </p:nvSpPr>
            <p:spPr bwMode="auto">
              <a:xfrm rot="38571021">
                <a:off x="3160" y="2087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3" name="Rectangle 158"/>
              <p:cNvSpPr>
                <a:spLocks noChangeArrowheads="1"/>
              </p:cNvSpPr>
              <p:nvPr/>
            </p:nvSpPr>
            <p:spPr bwMode="auto">
              <a:xfrm rot="38571021">
                <a:off x="3448" y="2058"/>
                <a:ext cx="53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4" name="Oval 159"/>
              <p:cNvSpPr>
                <a:spLocks noChangeArrowheads="1"/>
              </p:cNvSpPr>
              <p:nvPr/>
            </p:nvSpPr>
            <p:spPr bwMode="auto">
              <a:xfrm rot="38571021">
                <a:off x="3862" y="2170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5" name="Oval 160"/>
              <p:cNvSpPr>
                <a:spLocks noChangeArrowheads="1"/>
              </p:cNvSpPr>
              <p:nvPr/>
            </p:nvSpPr>
            <p:spPr bwMode="auto">
              <a:xfrm rot="38571021">
                <a:off x="3891" y="2012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6" name="Oval 161"/>
              <p:cNvSpPr>
                <a:spLocks noChangeArrowheads="1"/>
              </p:cNvSpPr>
              <p:nvPr/>
            </p:nvSpPr>
            <p:spPr bwMode="auto">
              <a:xfrm rot="38571021">
                <a:off x="3894" y="1851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7" name="Oval 162"/>
              <p:cNvSpPr>
                <a:spLocks noChangeArrowheads="1"/>
              </p:cNvSpPr>
              <p:nvPr/>
            </p:nvSpPr>
            <p:spPr bwMode="auto">
              <a:xfrm rot="38571021">
                <a:off x="3875" y="2093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8" name="Oval 163"/>
              <p:cNvSpPr>
                <a:spLocks noChangeArrowheads="1"/>
              </p:cNvSpPr>
              <p:nvPr/>
            </p:nvSpPr>
            <p:spPr bwMode="auto">
              <a:xfrm rot="38571021">
                <a:off x="3895" y="1931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49" name="AutoShape 164"/>
              <p:cNvCxnSpPr>
                <a:cxnSpLocks noChangeShapeType="1"/>
                <a:stCxn id="143" idx="2"/>
                <a:endCxn id="144" idx="0"/>
              </p:cNvCxnSpPr>
              <p:nvPr/>
            </p:nvCxnSpPr>
            <p:spPr bwMode="auto">
              <a:xfrm>
                <a:off x="3495" y="2084"/>
                <a:ext cx="371" cy="1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0" name="AutoShape 165"/>
              <p:cNvCxnSpPr>
                <a:cxnSpLocks noChangeShapeType="1"/>
                <a:stCxn id="143" idx="2"/>
                <a:endCxn id="147" idx="0"/>
              </p:cNvCxnSpPr>
              <p:nvPr/>
            </p:nvCxnSpPr>
            <p:spPr bwMode="auto">
              <a:xfrm>
                <a:off x="3495" y="2084"/>
                <a:ext cx="388" cy="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1" name="AutoShape 166"/>
              <p:cNvCxnSpPr>
                <a:cxnSpLocks noChangeShapeType="1"/>
                <a:stCxn id="143" idx="2"/>
                <a:endCxn id="145" idx="0"/>
              </p:cNvCxnSpPr>
              <p:nvPr/>
            </p:nvCxnSpPr>
            <p:spPr bwMode="auto">
              <a:xfrm flipV="1">
                <a:off x="3495" y="2028"/>
                <a:ext cx="401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2" name="AutoShape 167"/>
              <p:cNvCxnSpPr>
                <a:cxnSpLocks noChangeShapeType="1"/>
                <a:stCxn id="143" idx="2"/>
                <a:endCxn id="148" idx="0"/>
              </p:cNvCxnSpPr>
              <p:nvPr/>
            </p:nvCxnSpPr>
            <p:spPr bwMode="auto">
              <a:xfrm flipV="1">
                <a:off x="3495" y="1949"/>
                <a:ext cx="405" cy="13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" name="AutoShape 168"/>
              <p:cNvCxnSpPr>
                <a:cxnSpLocks noChangeShapeType="1"/>
                <a:stCxn id="143" idx="2"/>
                <a:endCxn id="146" idx="0"/>
              </p:cNvCxnSpPr>
              <p:nvPr/>
            </p:nvCxnSpPr>
            <p:spPr bwMode="auto">
              <a:xfrm flipV="1">
                <a:off x="3495" y="1867"/>
                <a:ext cx="405" cy="21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6" name="Group 169"/>
              <p:cNvGrpSpPr>
                <a:grpSpLocks/>
              </p:cNvGrpSpPr>
              <p:nvPr/>
            </p:nvGrpSpPr>
            <p:grpSpPr bwMode="auto">
              <a:xfrm rot="-257349">
                <a:off x="3430" y="2234"/>
                <a:ext cx="476" cy="402"/>
                <a:chOff x="3408" y="2208"/>
                <a:chExt cx="476" cy="402"/>
              </a:xfrm>
            </p:grpSpPr>
            <p:sp>
              <p:nvSpPr>
                <p:cNvPr id="248" name="Rectangle 170"/>
                <p:cNvSpPr>
                  <a:spLocks noChangeArrowheads="1"/>
                </p:cNvSpPr>
                <p:nvPr/>
              </p:nvSpPr>
              <p:spPr bwMode="auto">
                <a:xfrm rot="38571021">
                  <a:off x="3403" y="2213"/>
                  <a:ext cx="52" cy="42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49" name="Oval 171"/>
                <p:cNvSpPr>
                  <a:spLocks noChangeArrowheads="1"/>
                </p:cNvSpPr>
                <p:nvPr/>
              </p:nvSpPr>
              <p:spPr bwMode="auto">
                <a:xfrm rot="38571021">
                  <a:off x="3697" y="2564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0" name="Oval 172"/>
                <p:cNvSpPr>
                  <a:spLocks noChangeArrowheads="1"/>
                </p:cNvSpPr>
                <p:nvPr/>
              </p:nvSpPr>
              <p:spPr bwMode="auto">
                <a:xfrm rot="38571021">
                  <a:off x="3779" y="2412"/>
                  <a:ext cx="53" cy="43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1" name="Oval 173"/>
                <p:cNvSpPr>
                  <a:spLocks noChangeArrowheads="1"/>
                </p:cNvSpPr>
                <p:nvPr/>
              </p:nvSpPr>
              <p:spPr bwMode="auto">
                <a:xfrm rot="38571021">
                  <a:off x="3837" y="2235"/>
                  <a:ext cx="53" cy="41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2" name="Oval 174"/>
                <p:cNvSpPr>
                  <a:spLocks noChangeArrowheads="1"/>
                </p:cNvSpPr>
                <p:nvPr/>
              </p:nvSpPr>
              <p:spPr bwMode="auto">
                <a:xfrm rot="38571021">
                  <a:off x="3746" y="2477"/>
                  <a:ext cx="52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3" name="Oval 175"/>
                <p:cNvSpPr>
                  <a:spLocks noChangeArrowheads="1"/>
                </p:cNvSpPr>
                <p:nvPr/>
              </p:nvSpPr>
              <p:spPr bwMode="auto">
                <a:xfrm rot="38571021">
                  <a:off x="3803" y="2328"/>
                  <a:ext cx="47" cy="41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54" name="AutoShape 176"/>
                <p:cNvCxnSpPr>
                  <a:cxnSpLocks noChangeShapeType="1"/>
                  <a:stCxn id="248" idx="2"/>
                  <a:endCxn id="249" idx="0"/>
                </p:cNvCxnSpPr>
                <p:nvPr/>
              </p:nvCxnSpPr>
              <p:spPr bwMode="auto">
                <a:xfrm>
                  <a:off x="3452" y="2241"/>
                  <a:ext cx="251" cy="33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5" name="AutoShape 177"/>
                <p:cNvCxnSpPr>
                  <a:cxnSpLocks noChangeShapeType="1"/>
                  <a:stCxn id="248" idx="2"/>
                  <a:endCxn id="252" idx="0"/>
                </p:cNvCxnSpPr>
                <p:nvPr/>
              </p:nvCxnSpPr>
              <p:spPr bwMode="auto">
                <a:xfrm>
                  <a:off x="3452" y="2241"/>
                  <a:ext cx="298" cy="2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6" name="AutoShape 178"/>
                <p:cNvCxnSpPr>
                  <a:cxnSpLocks noChangeShapeType="1"/>
                  <a:stCxn id="248" idx="2"/>
                  <a:endCxn id="250" idx="0"/>
                </p:cNvCxnSpPr>
                <p:nvPr/>
              </p:nvCxnSpPr>
              <p:spPr bwMode="auto">
                <a:xfrm>
                  <a:off x="3452" y="2241"/>
                  <a:ext cx="332" cy="19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7" name="AutoShape 179"/>
                <p:cNvCxnSpPr>
                  <a:cxnSpLocks noChangeShapeType="1"/>
                  <a:stCxn id="248" idx="2"/>
                  <a:endCxn id="253" idx="0"/>
                </p:cNvCxnSpPr>
                <p:nvPr/>
              </p:nvCxnSpPr>
              <p:spPr bwMode="auto">
                <a:xfrm>
                  <a:off x="3452" y="2241"/>
                  <a:ext cx="368" cy="10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8" name="AutoShape 180"/>
                <p:cNvCxnSpPr>
                  <a:cxnSpLocks noChangeShapeType="1"/>
                  <a:stCxn id="248" idx="2"/>
                  <a:endCxn id="251" idx="0"/>
                </p:cNvCxnSpPr>
                <p:nvPr/>
              </p:nvCxnSpPr>
              <p:spPr bwMode="auto">
                <a:xfrm>
                  <a:off x="3452" y="2241"/>
                  <a:ext cx="393" cy="2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9" name="AutoShape 181"/>
                <p:cNvCxnSpPr>
                  <a:cxnSpLocks noChangeShapeType="1"/>
                </p:cNvCxnSpPr>
                <p:nvPr/>
              </p:nvCxnSpPr>
              <p:spPr bwMode="auto">
                <a:xfrm rot="-4628979">
                  <a:off x="3882" y="2227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0" name="AutoShape 182"/>
                <p:cNvCxnSpPr>
                  <a:cxnSpLocks noChangeShapeType="1"/>
                </p:cNvCxnSpPr>
                <p:nvPr/>
              </p:nvCxnSpPr>
              <p:spPr bwMode="auto">
                <a:xfrm rot="-4628979">
                  <a:off x="3882" y="2227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1" name="AutoShape 183"/>
                <p:cNvCxnSpPr>
                  <a:cxnSpLocks noChangeShapeType="1"/>
                </p:cNvCxnSpPr>
                <p:nvPr/>
              </p:nvCxnSpPr>
              <p:spPr bwMode="auto">
                <a:xfrm rot="-4628979">
                  <a:off x="3882" y="2227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55" name="AutoShape 184"/>
              <p:cNvCxnSpPr>
                <a:cxnSpLocks noChangeShapeType="1"/>
                <a:stCxn id="248" idx="0"/>
                <a:endCxn id="142" idx="4"/>
              </p:cNvCxnSpPr>
              <p:nvPr/>
            </p:nvCxnSpPr>
            <p:spPr bwMode="auto">
              <a:xfrm flipH="1" flipV="1">
                <a:off x="3205" y="2112"/>
                <a:ext cx="214" cy="1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6" name="AutoShape 185"/>
              <p:cNvCxnSpPr>
                <a:cxnSpLocks noChangeShapeType="1"/>
                <a:stCxn id="143" idx="0"/>
                <a:endCxn id="142" idx="4"/>
              </p:cNvCxnSpPr>
              <p:nvPr/>
            </p:nvCxnSpPr>
            <p:spPr bwMode="auto">
              <a:xfrm flipH="1">
                <a:off x="3205" y="2074"/>
                <a:ext cx="249" cy="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7" name="AutoShape 186"/>
              <p:cNvCxnSpPr>
                <a:cxnSpLocks noChangeShapeType="1"/>
                <a:stCxn id="142" idx="0"/>
                <a:endCxn id="97" idx="2"/>
              </p:cNvCxnSpPr>
              <p:nvPr/>
            </p:nvCxnSpPr>
            <p:spPr bwMode="auto">
              <a:xfrm flipH="1" flipV="1">
                <a:off x="2928" y="1912"/>
                <a:ext cx="23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8" name="AutoShape 187"/>
              <p:cNvCxnSpPr>
                <a:cxnSpLocks noChangeShapeType="1"/>
                <a:stCxn id="127" idx="0"/>
                <a:endCxn id="97" idx="2"/>
              </p:cNvCxnSpPr>
              <p:nvPr/>
            </p:nvCxnSpPr>
            <p:spPr bwMode="auto">
              <a:xfrm>
                <a:off x="2883" y="1583"/>
                <a:ext cx="45" cy="32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59" name="Rectangle 188"/>
              <p:cNvSpPr>
                <a:spLocks noChangeArrowheads="1"/>
              </p:cNvSpPr>
              <p:nvPr/>
            </p:nvSpPr>
            <p:spPr bwMode="auto">
              <a:xfrm rot="50355978">
                <a:off x="2418" y="1881"/>
                <a:ext cx="53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0" name="AutoShape 189"/>
              <p:cNvCxnSpPr>
                <a:cxnSpLocks noChangeShapeType="1"/>
                <a:stCxn id="159" idx="2"/>
                <a:endCxn id="161" idx="0"/>
              </p:cNvCxnSpPr>
              <p:nvPr/>
            </p:nvCxnSpPr>
            <p:spPr bwMode="auto">
              <a:xfrm flipH="1" flipV="1">
                <a:off x="2219" y="1783"/>
                <a:ext cx="204" cy="1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61" name="Oval 190"/>
              <p:cNvSpPr>
                <a:spLocks noChangeArrowheads="1"/>
              </p:cNvSpPr>
              <p:nvPr/>
            </p:nvSpPr>
            <p:spPr bwMode="auto">
              <a:xfrm rot="50355978">
                <a:off x="2173" y="175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2" name="Rectangle 191"/>
              <p:cNvSpPr>
                <a:spLocks noChangeArrowheads="1"/>
              </p:cNvSpPr>
              <p:nvPr/>
            </p:nvSpPr>
            <p:spPr bwMode="auto">
              <a:xfrm rot="50355978">
                <a:off x="1883" y="1680"/>
                <a:ext cx="52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3" name="Oval 192"/>
              <p:cNvSpPr>
                <a:spLocks noChangeArrowheads="1"/>
              </p:cNvSpPr>
              <p:nvPr/>
            </p:nvSpPr>
            <p:spPr bwMode="auto">
              <a:xfrm rot="50355978">
                <a:off x="1500" y="1432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Oval 193"/>
              <p:cNvSpPr>
                <a:spLocks noChangeArrowheads="1"/>
              </p:cNvSpPr>
              <p:nvPr/>
            </p:nvSpPr>
            <p:spPr bwMode="auto">
              <a:xfrm rot="50355978">
                <a:off x="1437" y="1576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Oval 194"/>
              <p:cNvSpPr>
                <a:spLocks noChangeArrowheads="1"/>
              </p:cNvSpPr>
              <p:nvPr/>
            </p:nvSpPr>
            <p:spPr bwMode="auto">
              <a:xfrm rot="50355978">
                <a:off x="1395" y="1729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Oval 195"/>
              <p:cNvSpPr>
                <a:spLocks noChangeArrowheads="1"/>
              </p:cNvSpPr>
              <p:nvPr/>
            </p:nvSpPr>
            <p:spPr bwMode="auto">
              <a:xfrm rot="50355978">
                <a:off x="1468" y="1499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Oval 196"/>
              <p:cNvSpPr>
                <a:spLocks noChangeArrowheads="1"/>
              </p:cNvSpPr>
              <p:nvPr/>
            </p:nvSpPr>
            <p:spPr bwMode="auto">
              <a:xfrm rot="50355978">
                <a:off x="1414" y="1652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8" name="AutoShape 197"/>
              <p:cNvCxnSpPr>
                <a:cxnSpLocks noChangeShapeType="1"/>
                <a:stCxn id="162" idx="2"/>
                <a:endCxn id="163" idx="0"/>
              </p:cNvCxnSpPr>
              <p:nvPr/>
            </p:nvCxnSpPr>
            <p:spPr bwMode="auto">
              <a:xfrm flipH="1" flipV="1">
                <a:off x="1548" y="1466"/>
                <a:ext cx="342" cy="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9" name="AutoShape 198"/>
              <p:cNvCxnSpPr>
                <a:cxnSpLocks noChangeShapeType="1"/>
                <a:stCxn id="162" idx="2"/>
                <a:endCxn id="166" idx="0"/>
              </p:cNvCxnSpPr>
              <p:nvPr/>
            </p:nvCxnSpPr>
            <p:spPr bwMode="auto">
              <a:xfrm flipH="1" flipV="1">
                <a:off x="1513" y="1532"/>
                <a:ext cx="377" cy="15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0" name="AutoShape 199"/>
              <p:cNvCxnSpPr>
                <a:cxnSpLocks noChangeShapeType="1"/>
                <a:stCxn id="162" idx="2"/>
                <a:endCxn id="164" idx="0"/>
              </p:cNvCxnSpPr>
              <p:nvPr/>
            </p:nvCxnSpPr>
            <p:spPr bwMode="auto">
              <a:xfrm flipH="1" flipV="1">
                <a:off x="1482" y="1608"/>
                <a:ext cx="408" cy="8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1" name="AutoShape 200"/>
              <p:cNvCxnSpPr>
                <a:cxnSpLocks noChangeShapeType="1"/>
                <a:stCxn id="162" idx="2"/>
                <a:endCxn id="167" idx="0"/>
              </p:cNvCxnSpPr>
              <p:nvPr/>
            </p:nvCxnSpPr>
            <p:spPr bwMode="auto">
              <a:xfrm flipH="1" flipV="1">
                <a:off x="1458" y="1683"/>
                <a:ext cx="432" cy="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2" name="AutoShape 201"/>
              <p:cNvCxnSpPr>
                <a:cxnSpLocks noChangeShapeType="1"/>
                <a:stCxn id="162" idx="2"/>
                <a:endCxn id="165" idx="0"/>
              </p:cNvCxnSpPr>
              <p:nvPr/>
            </p:nvCxnSpPr>
            <p:spPr bwMode="auto">
              <a:xfrm flipH="1">
                <a:off x="1441" y="1691"/>
                <a:ext cx="449" cy="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3" name="Rectangle 202"/>
              <p:cNvSpPr>
                <a:spLocks noChangeArrowheads="1"/>
              </p:cNvSpPr>
              <p:nvPr/>
            </p:nvSpPr>
            <p:spPr bwMode="auto">
              <a:xfrm rot="50355978">
                <a:off x="1960" y="1542"/>
                <a:ext cx="53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4" name="Oval 203"/>
              <p:cNvSpPr>
                <a:spLocks noChangeArrowheads="1"/>
              </p:cNvSpPr>
              <p:nvPr/>
            </p:nvSpPr>
            <p:spPr bwMode="auto">
              <a:xfrm rot="50355978">
                <a:off x="1756" y="1104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5" name="Oval 204"/>
              <p:cNvSpPr>
                <a:spLocks noChangeArrowheads="1"/>
              </p:cNvSpPr>
              <p:nvPr/>
            </p:nvSpPr>
            <p:spPr bwMode="auto">
              <a:xfrm rot="50355978">
                <a:off x="1640" y="1222"/>
                <a:ext cx="52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6" name="Oval 205"/>
              <p:cNvSpPr>
                <a:spLocks noChangeArrowheads="1"/>
              </p:cNvSpPr>
              <p:nvPr/>
            </p:nvSpPr>
            <p:spPr bwMode="auto">
              <a:xfrm rot="50355978">
                <a:off x="1543" y="1361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7" name="Oval 206"/>
              <p:cNvSpPr>
                <a:spLocks noChangeArrowheads="1"/>
              </p:cNvSpPr>
              <p:nvPr/>
            </p:nvSpPr>
            <p:spPr bwMode="auto">
              <a:xfrm rot="50355978">
                <a:off x="1690" y="1159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8" name="Oval 207"/>
              <p:cNvSpPr>
                <a:spLocks noChangeArrowheads="1"/>
              </p:cNvSpPr>
              <p:nvPr/>
            </p:nvSpPr>
            <p:spPr bwMode="auto">
              <a:xfrm rot="50355978">
                <a:off x="1587" y="1287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79" name="AutoShape 208"/>
              <p:cNvCxnSpPr>
                <a:cxnSpLocks noChangeShapeType="1"/>
                <a:stCxn id="173" idx="2"/>
                <a:endCxn id="174" idx="0"/>
              </p:cNvCxnSpPr>
              <p:nvPr/>
            </p:nvCxnSpPr>
            <p:spPr bwMode="auto">
              <a:xfrm flipH="1" flipV="1">
                <a:off x="1802" y="1137"/>
                <a:ext cx="167" cy="4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0" name="AutoShape 209"/>
              <p:cNvCxnSpPr>
                <a:cxnSpLocks noChangeShapeType="1"/>
                <a:stCxn id="173" idx="2"/>
                <a:endCxn id="177" idx="0"/>
              </p:cNvCxnSpPr>
              <p:nvPr/>
            </p:nvCxnSpPr>
            <p:spPr bwMode="auto">
              <a:xfrm flipH="1" flipV="1">
                <a:off x="1737" y="1193"/>
                <a:ext cx="232" cy="3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1" name="AutoShape 210"/>
              <p:cNvCxnSpPr>
                <a:cxnSpLocks noChangeShapeType="1"/>
                <a:stCxn id="173" idx="2"/>
                <a:endCxn id="175" idx="0"/>
              </p:cNvCxnSpPr>
              <p:nvPr/>
            </p:nvCxnSpPr>
            <p:spPr bwMode="auto">
              <a:xfrm flipH="1" flipV="1">
                <a:off x="1685" y="1254"/>
                <a:ext cx="284" cy="29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2" name="AutoShape 211"/>
              <p:cNvCxnSpPr>
                <a:cxnSpLocks noChangeShapeType="1"/>
                <a:stCxn id="173" idx="2"/>
                <a:endCxn id="178" idx="0"/>
              </p:cNvCxnSpPr>
              <p:nvPr/>
            </p:nvCxnSpPr>
            <p:spPr bwMode="auto">
              <a:xfrm flipH="1" flipV="1">
                <a:off x="1633" y="1320"/>
                <a:ext cx="336" cy="23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3" name="AutoShape 212"/>
              <p:cNvCxnSpPr>
                <a:cxnSpLocks noChangeShapeType="1"/>
                <a:stCxn id="173" idx="2"/>
                <a:endCxn id="176" idx="0"/>
              </p:cNvCxnSpPr>
              <p:nvPr/>
            </p:nvCxnSpPr>
            <p:spPr bwMode="auto">
              <a:xfrm flipH="1" flipV="1">
                <a:off x="1589" y="1393"/>
                <a:ext cx="380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4" name="AutoShape 213"/>
              <p:cNvCxnSpPr>
                <a:cxnSpLocks noChangeShapeType="1"/>
              </p:cNvCxnSpPr>
              <p:nvPr/>
            </p:nvCxnSpPr>
            <p:spPr bwMode="auto">
              <a:xfrm rot="7155978">
                <a:off x="1542" y="142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5" name="AutoShape 214"/>
              <p:cNvCxnSpPr>
                <a:cxnSpLocks noChangeShapeType="1"/>
              </p:cNvCxnSpPr>
              <p:nvPr/>
            </p:nvCxnSpPr>
            <p:spPr bwMode="auto">
              <a:xfrm rot="7155978">
                <a:off x="1542" y="142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6" name="AutoShape 215"/>
              <p:cNvCxnSpPr>
                <a:cxnSpLocks noChangeShapeType="1"/>
              </p:cNvCxnSpPr>
              <p:nvPr/>
            </p:nvCxnSpPr>
            <p:spPr bwMode="auto">
              <a:xfrm rot="7155978">
                <a:off x="1542" y="142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7" name="AutoShape 216"/>
              <p:cNvCxnSpPr>
                <a:cxnSpLocks noChangeShapeType="1"/>
                <a:stCxn id="173" idx="0"/>
                <a:endCxn id="161" idx="4"/>
              </p:cNvCxnSpPr>
              <p:nvPr/>
            </p:nvCxnSpPr>
            <p:spPr bwMode="auto">
              <a:xfrm>
                <a:off x="2007" y="1574"/>
                <a:ext cx="174" cy="1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8" name="AutoShape 217"/>
              <p:cNvCxnSpPr>
                <a:cxnSpLocks noChangeShapeType="1"/>
                <a:stCxn id="162" idx="0"/>
                <a:endCxn id="161" idx="4"/>
              </p:cNvCxnSpPr>
              <p:nvPr/>
            </p:nvCxnSpPr>
            <p:spPr bwMode="auto">
              <a:xfrm>
                <a:off x="1928" y="1712"/>
                <a:ext cx="253" cy="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89" name="Oval 218"/>
              <p:cNvSpPr>
                <a:spLocks noChangeArrowheads="1"/>
              </p:cNvSpPr>
              <p:nvPr/>
            </p:nvSpPr>
            <p:spPr bwMode="auto">
              <a:xfrm rot="47851238">
                <a:off x="2119" y="208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0" name="Rectangle 219"/>
              <p:cNvSpPr>
                <a:spLocks noChangeArrowheads="1"/>
              </p:cNvSpPr>
              <p:nvPr/>
            </p:nvSpPr>
            <p:spPr bwMode="auto">
              <a:xfrm rot="47851238">
                <a:off x="1866" y="2219"/>
                <a:ext cx="53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1" name="Oval 220"/>
              <p:cNvSpPr>
                <a:spLocks noChangeArrowheads="1"/>
              </p:cNvSpPr>
              <p:nvPr/>
            </p:nvSpPr>
            <p:spPr bwMode="auto">
              <a:xfrm rot="47851238">
                <a:off x="1430" y="2262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2" name="Oval 221"/>
              <p:cNvSpPr>
                <a:spLocks noChangeArrowheads="1"/>
              </p:cNvSpPr>
              <p:nvPr/>
            </p:nvSpPr>
            <p:spPr bwMode="auto">
              <a:xfrm rot="47851238">
                <a:off x="1483" y="2418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3" name="Oval 222"/>
              <p:cNvSpPr>
                <a:spLocks noChangeArrowheads="1"/>
              </p:cNvSpPr>
              <p:nvPr/>
            </p:nvSpPr>
            <p:spPr bwMode="auto">
              <a:xfrm rot="47851238">
                <a:off x="1562" y="2567"/>
                <a:ext cx="52" cy="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" name="Oval 223"/>
              <p:cNvSpPr>
                <a:spLocks noChangeArrowheads="1"/>
              </p:cNvSpPr>
              <p:nvPr/>
            </p:nvSpPr>
            <p:spPr bwMode="auto">
              <a:xfrm rot="47851238">
                <a:off x="1453" y="2339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5" name="Oval 224"/>
              <p:cNvSpPr>
                <a:spLocks noChangeArrowheads="1"/>
              </p:cNvSpPr>
              <p:nvPr/>
            </p:nvSpPr>
            <p:spPr bwMode="auto">
              <a:xfrm rot="47851238">
                <a:off x="1520" y="2494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96" name="AutoShape 225"/>
              <p:cNvCxnSpPr>
                <a:cxnSpLocks noChangeShapeType="1"/>
                <a:stCxn id="190" idx="2"/>
                <a:endCxn id="191" idx="0"/>
              </p:cNvCxnSpPr>
              <p:nvPr/>
            </p:nvCxnSpPr>
            <p:spPr bwMode="auto">
              <a:xfrm flipH="1">
                <a:off x="1478" y="2246"/>
                <a:ext cx="395" cy="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7" name="AutoShape 226"/>
              <p:cNvCxnSpPr>
                <a:cxnSpLocks noChangeShapeType="1"/>
                <a:stCxn id="190" idx="2"/>
                <a:endCxn id="194" idx="0"/>
              </p:cNvCxnSpPr>
              <p:nvPr/>
            </p:nvCxnSpPr>
            <p:spPr bwMode="auto">
              <a:xfrm flipH="1">
                <a:off x="1501" y="2246"/>
                <a:ext cx="372" cy="11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8" name="AutoShape 227"/>
              <p:cNvCxnSpPr>
                <a:cxnSpLocks noChangeShapeType="1"/>
                <a:stCxn id="190" idx="2"/>
                <a:endCxn id="192" idx="0"/>
              </p:cNvCxnSpPr>
              <p:nvPr/>
            </p:nvCxnSpPr>
            <p:spPr bwMode="auto">
              <a:xfrm flipH="1">
                <a:off x="1530" y="2246"/>
                <a:ext cx="343" cy="19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9" name="AutoShape 228"/>
              <p:cNvCxnSpPr>
                <a:cxnSpLocks noChangeShapeType="1"/>
                <a:stCxn id="190" idx="2"/>
                <a:endCxn id="195" idx="0"/>
              </p:cNvCxnSpPr>
              <p:nvPr/>
            </p:nvCxnSpPr>
            <p:spPr bwMode="auto">
              <a:xfrm flipH="1">
                <a:off x="1567" y="2246"/>
                <a:ext cx="306" cy="2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0" name="AutoShape 229"/>
              <p:cNvCxnSpPr>
                <a:cxnSpLocks noChangeShapeType="1"/>
                <a:stCxn id="190" idx="2"/>
                <a:endCxn id="193" idx="0"/>
              </p:cNvCxnSpPr>
              <p:nvPr/>
            </p:nvCxnSpPr>
            <p:spPr bwMode="auto">
              <a:xfrm flipH="1">
                <a:off x="1611" y="2246"/>
                <a:ext cx="262" cy="3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01" name="Rectangle 230"/>
              <p:cNvSpPr>
                <a:spLocks noChangeArrowheads="1"/>
              </p:cNvSpPr>
              <p:nvPr/>
            </p:nvSpPr>
            <p:spPr bwMode="auto">
              <a:xfrm rot="47851238">
                <a:off x="1823" y="2058"/>
                <a:ext cx="53" cy="45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2" name="Oval 231"/>
              <p:cNvSpPr>
                <a:spLocks noChangeArrowheads="1"/>
              </p:cNvSpPr>
              <p:nvPr/>
            </p:nvSpPr>
            <p:spPr bwMode="auto">
              <a:xfrm rot="47851238">
                <a:off x="1378" y="1842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3" name="Oval 232"/>
              <p:cNvSpPr>
                <a:spLocks noChangeArrowheads="1"/>
              </p:cNvSpPr>
              <p:nvPr/>
            </p:nvSpPr>
            <p:spPr bwMode="auto">
              <a:xfrm rot="47851238">
                <a:off x="1380" y="2008"/>
                <a:ext cx="50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4" name="Oval 233"/>
              <p:cNvSpPr>
                <a:spLocks noChangeArrowheads="1"/>
              </p:cNvSpPr>
              <p:nvPr/>
            </p:nvSpPr>
            <p:spPr bwMode="auto">
              <a:xfrm rot="47851238">
                <a:off x="1407" y="2180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5" name="Oval 234"/>
              <p:cNvSpPr>
                <a:spLocks noChangeArrowheads="1"/>
              </p:cNvSpPr>
              <p:nvPr/>
            </p:nvSpPr>
            <p:spPr bwMode="auto">
              <a:xfrm rot="47851238">
                <a:off x="1371" y="1925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6" name="Oval 235"/>
              <p:cNvSpPr>
                <a:spLocks noChangeArrowheads="1"/>
              </p:cNvSpPr>
              <p:nvPr/>
            </p:nvSpPr>
            <p:spPr bwMode="auto">
              <a:xfrm rot="47851238">
                <a:off x="1387" y="2093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07" name="AutoShape 236"/>
              <p:cNvCxnSpPr>
                <a:cxnSpLocks noChangeShapeType="1"/>
                <a:stCxn id="201" idx="2"/>
                <a:endCxn id="202" idx="0"/>
              </p:cNvCxnSpPr>
              <p:nvPr/>
            </p:nvCxnSpPr>
            <p:spPr bwMode="auto">
              <a:xfrm flipH="1" flipV="1">
                <a:off x="1425" y="1858"/>
                <a:ext cx="404" cy="2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8" name="AutoShape 237"/>
              <p:cNvCxnSpPr>
                <a:cxnSpLocks noChangeShapeType="1"/>
                <a:stCxn id="201" idx="2"/>
                <a:endCxn id="205" idx="0"/>
              </p:cNvCxnSpPr>
              <p:nvPr/>
            </p:nvCxnSpPr>
            <p:spPr bwMode="auto">
              <a:xfrm flipH="1" flipV="1">
                <a:off x="1419" y="1943"/>
                <a:ext cx="410" cy="1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9" name="AutoShape 238"/>
              <p:cNvCxnSpPr>
                <a:cxnSpLocks noChangeShapeType="1"/>
                <a:stCxn id="201" idx="2"/>
                <a:endCxn id="203" idx="0"/>
              </p:cNvCxnSpPr>
              <p:nvPr/>
            </p:nvCxnSpPr>
            <p:spPr bwMode="auto">
              <a:xfrm flipH="1" flipV="1">
                <a:off x="1426" y="2026"/>
                <a:ext cx="403" cy="5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0" name="AutoShape 239"/>
              <p:cNvCxnSpPr>
                <a:cxnSpLocks noChangeShapeType="1"/>
                <a:stCxn id="201" idx="2"/>
                <a:endCxn id="206" idx="0"/>
              </p:cNvCxnSpPr>
              <p:nvPr/>
            </p:nvCxnSpPr>
            <p:spPr bwMode="auto">
              <a:xfrm flipH="1">
                <a:off x="1435" y="2084"/>
                <a:ext cx="394" cy="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1" name="AutoShape 240"/>
              <p:cNvCxnSpPr>
                <a:cxnSpLocks noChangeShapeType="1"/>
                <a:stCxn id="201" idx="2"/>
                <a:endCxn id="204" idx="0"/>
              </p:cNvCxnSpPr>
              <p:nvPr/>
            </p:nvCxnSpPr>
            <p:spPr bwMode="auto">
              <a:xfrm flipH="1">
                <a:off x="1455" y="2084"/>
                <a:ext cx="374" cy="1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2" name="AutoShape 241"/>
              <p:cNvCxnSpPr>
                <a:cxnSpLocks noChangeShapeType="1"/>
              </p:cNvCxnSpPr>
              <p:nvPr/>
            </p:nvCxnSpPr>
            <p:spPr bwMode="auto">
              <a:xfrm rot="4651238">
                <a:off x="1441" y="225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3" name="AutoShape 242"/>
              <p:cNvCxnSpPr>
                <a:cxnSpLocks noChangeShapeType="1"/>
              </p:cNvCxnSpPr>
              <p:nvPr/>
            </p:nvCxnSpPr>
            <p:spPr bwMode="auto">
              <a:xfrm rot="4651238">
                <a:off x="1441" y="225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4" name="AutoShape 243"/>
              <p:cNvCxnSpPr>
                <a:cxnSpLocks noChangeShapeType="1"/>
              </p:cNvCxnSpPr>
              <p:nvPr/>
            </p:nvCxnSpPr>
            <p:spPr bwMode="auto">
              <a:xfrm rot="4651238">
                <a:off x="1441" y="225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5" name="AutoShape 244"/>
              <p:cNvCxnSpPr>
                <a:cxnSpLocks noChangeShapeType="1"/>
                <a:stCxn id="201" idx="0"/>
                <a:endCxn id="189" idx="4"/>
              </p:cNvCxnSpPr>
              <p:nvPr/>
            </p:nvCxnSpPr>
            <p:spPr bwMode="auto">
              <a:xfrm>
                <a:off x="1872" y="2074"/>
                <a:ext cx="252" cy="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6" name="AutoShape 245"/>
              <p:cNvCxnSpPr>
                <a:cxnSpLocks noChangeShapeType="1"/>
                <a:stCxn id="190" idx="0"/>
                <a:endCxn id="189" idx="4"/>
              </p:cNvCxnSpPr>
              <p:nvPr/>
            </p:nvCxnSpPr>
            <p:spPr bwMode="auto">
              <a:xfrm flipV="1">
                <a:off x="1915" y="2115"/>
                <a:ext cx="209" cy="1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17" name="Oval 246"/>
              <p:cNvSpPr>
                <a:spLocks noChangeArrowheads="1"/>
              </p:cNvSpPr>
              <p:nvPr/>
            </p:nvSpPr>
            <p:spPr bwMode="auto">
              <a:xfrm rot="52819548">
                <a:off x="2422" y="1544"/>
                <a:ext cx="51" cy="4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8" name="Rectangle 247"/>
              <p:cNvSpPr>
                <a:spLocks noChangeArrowheads="1"/>
              </p:cNvSpPr>
              <p:nvPr/>
            </p:nvSpPr>
            <p:spPr bwMode="auto">
              <a:xfrm rot="52819548">
                <a:off x="2237" y="1310"/>
                <a:ext cx="52" cy="4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9" name="Oval 248"/>
              <p:cNvSpPr>
                <a:spLocks noChangeArrowheads="1"/>
              </p:cNvSpPr>
              <p:nvPr/>
            </p:nvSpPr>
            <p:spPr bwMode="auto">
              <a:xfrm rot="52819548">
                <a:off x="2106" y="883"/>
                <a:ext cx="51" cy="45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" name="Oval 249"/>
              <p:cNvSpPr>
                <a:spLocks noChangeArrowheads="1"/>
              </p:cNvSpPr>
              <p:nvPr/>
            </p:nvSpPr>
            <p:spPr bwMode="auto">
              <a:xfrm rot="52819548">
                <a:off x="1953" y="955"/>
                <a:ext cx="50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1" name="Oval 250"/>
              <p:cNvSpPr>
                <a:spLocks noChangeArrowheads="1"/>
              </p:cNvSpPr>
              <p:nvPr/>
            </p:nvSpPr>
            <p:spPr bwMode="auto">
              <a:xfrm rot="52819548">
                <a:off x="1811" y="1041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2" name="Oval 251"/>
              <p:cNvSpPr>
                <a:spLocks noChangeArrowheads="1"/>
              </p:cNvSpPr>
              <p:nvPr/>
            </p:nvSpPr>
            <p:spPr bwMode="auto">
              <a:xfrm rot="52819548">
                <a:off x="2029" y="917"/>
                <a:ext cx="51" cy="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" name="Oval 252"/>
              <p:cNvSpPr>
                <a:spLocks noChangeArrowheads="1"/>
              </p:cNvSpPr>
              <p:nvPr/>
            </p:nvSpPr>
            <p:spPr bwMode="auto">
              <a:xfrm rot="52819548">
                <a:off x="1882" y="995"/>
                <a:ext cx="50" cy="4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24" name="AutoShape 253"/>
              <p:cNvCxnSpPr>
                <a:cxnSpLocks noChangeShapeType="1"/>
                <a:stCxn id="218" idx="2"/>
                <a:endCxn id="219" idx="0"/>
              </p:cNvCxnSpPr>
              <p:nvPr/>
            </p:nvCxnSpPr>
            <p:spPr bwMode="auto">
              <a:xfrm flipH="1" flipV="1">
                <a:off x="2139" y="925"/>
                <a:ext cx="115" cy="3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5" name="AutoShape 254"/>
              <p:cNvCxnSpPr>
                <a:cxnSpLocks noChangeShapeType="1"/>
                <a:stCxn id="218" idx="2"/>
                <a:endCxn id="222" idx="0"/>
              </p:cNvCxnSpPr>
              <p:nvPr/>
            </p:nvCxnSpPr>
            <p:spPr bwMode="auto">
              <a:xfrm flipH="1" flipV="1">
                <a:off x="2062" y="959"/>
                <a:ext cx="192" cy="3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6" name="AutoShape 255"/>
              <p:cNvCxnSpPr>
                <a:cxnSpLocks noChangeShapeType="1"/>
                <a:stCxn id="218" idx="2"/>
                <a:endCxn id="220" idx="0"/>
              </p:cNvCxnSpPr>
              <p:nvPr/>
            </p:nvCxnSpPr>
            <p:spPr bwMode="auto">
              <a:xfrm flipH="1" flipV="1">
                <a:off x="1985" y="997"/>
                <a:ext cx="269" cy="31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7" name="AutoShape 256"/>
              <p:cNvCxnSpPr>
                <a:cxnSpLocks noChangeShapeType="1"/>
                <a:stCxn id="218" idx="2"/>
                <a:endCxn id="223" idx="0"/>
              </p:cNvCxnSpPr>
              <p:nvPr/>
            </p:nvCxnSpPr>
            <p:spPr bwMode="auto">
              <a:xfrm flipH="1" flipV="1">
                <a:off x="1916" y="1042"/>
                <a:ext cx="338" cy="26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28" name="AutoShape 257"/>
              <p:cNvCxnSpPr>
                <a:cxnSpLocks noChangeShapeType="1"/>
                <a:stCxn id="218" idx="2"/>
                <a:endCxn id="221" idx="0"/>
              </p:cNvCxnSpPr>
              <p:nvPr/>
            </p:nvCxnSpPr>
            <p:spPr bwMode="auto">
              <a:xfrm flipH="1" flipV="1">
                <a:off x="1844" y="1083"/>
                <a:ext cx="410" cy="2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29" name="Rectangle 258"/>
              <p:cNvSpPr>
                <a:spLocks noChangeArrowheads="1"/>
              </p:cNvSpPr>
              <p:nvPr/>
            </p:nvSpPr>
            <p:spPr bwMode="auto">
              <a:xfrm rot="52819548">
                <a:off x="2441" y="1254"/>
                <a:ext cx="58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0" name="Oval 259"/>
              <p:cNvSpPr>
                <a:spLocks noChangeArrowheads="1"/>
              </p:cNvSpPr>
              <p:nvPr/>
            </p:nvSpPr>
            <p:spPr bwMode="auto">
              <a:xfrm rot="52819548">
                <a:off x="2597" y="811"/>
                <a:ext cx="55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1" name="Oval 260"/>
              <p:cNvSpPr>
                <a:spLocks noChangeArrowheads="1"/>
              </p:cNvSpPr>
              <p:nvPr/>
            </p:nvSpPr>
            <p:spPr bwMode="auto">
              <a:xfrm rot="52819548">
                <a:off x="2403" y="809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2" name="Oval 261"/>
              <p:cNvSpPr>
                <a:spLocks noChangeArrowheads="1"/>
              </p:cNvSpPr>
              <p:nvPr/>
            </p:nvSpPr>
            <p:spPr bwMode="auto">
              <a:xfrm rot="52819548">
                <a:off x="2208" y="848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3" name="Oval 262"/>
              <p:cNvSpPr>
                <a:spLocks noChangeArrowheads="1"/>
              </p:cNvSpPr>
              <p:nvPr/>
            </p:nvSpPr>
            <p:spPr bwMode="auto">
              <a:xfrm rot="52819548">
                <a:off x="2493" y="810"/>
                <a:ext cx="55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4" name="Oval 263"/>
              <p:cNvSpPr>
                <a:spLocks noChangeArrowheads="1"/>
              </p:cNvSpPr>
              <p:nvPr/>
            </p:nvSpPr>
            <p:spPr bwMode="auto">
              <a:xfrm rot="52819548">
                <a:off x="2309" y="825"/>
                <a:ext cx="54" cy="4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35" name="AutoShape 264"/>
              <p:cNvCxnSpPr>
                <a:cxnSpLocks noChangeShapeType="1"/>
                <a:stCxn id="229" idx="2"/>
                <a:endCxn id="230" idx="7"/>
              </p:cNvCxnSpPr>
              <p:nvPr/>
            </p:nvCxnSpPr>
            <p:spPr bwMode="auto">
              <a:xfrm flipV="1">
                <a:off x="2460" y="854"/>
                <a:ext cx="152" cy="3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6" name="AutoShape 265"/>
              <p:cNvCxnSpPr>
                <a:cxnSpLocks noChangeShapeType="1"/>
                <a:stCxn id="229" idx="2"/>
                <a:endCxn id="233" idx="0"/>
              </p:cNvCxnSpPr>
              <p:nvPr/>
            </p:nvCxnSpPr>
            <p:spPr bwMode="auto">
              <a:xfrm flipV="1">
                <a:off x="2460" y="852"/>
                <a:ext cx="68" cy="39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7" name="AutoShape 266"/>
              <p:cNvCxnSpPr>
                <a:cxnSpLocks noChangeShapeType="1"/>
                <a:stCxn id="229" idx="2"/>
                <a:endCxn id="231" idx="0"/>
              </p:cNvCxnSpPr>
              <p:nvPr/>
            </p:nvCxnSpPr>
            <p:spPr bwMode="auto">
              <a:xfrm flipH="1" flipV="1">
                <a:off x="2438" y="851"/>
                <a:ext cx="22" cy="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8" name="AutoShape 267"/>
              <p:cNvCxnSpPr>
                <a:cxnSpLocks noChangeShapeType="1"/>
                <a:stCxn id="229" idx="2"/>
                <a:endCxn id="234" idx="0"/>
              </p:cNvCxnSpPr>
              <p:nvPr/>
            </p:nvCxnSpPr>
            <p:spPr bwMode="auto">
              <a:xfrm flipH="1" flipV="1">
                <a:off x="2345" y="872"/>
                <a:ext cx="115" cy="37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39" name="AutoShape 268"/>
              <p:cNvCxnSpPr>
                <a:cxnSpLocks noChangeShapeType="1"/>
                <a:stCxn id="229" idx="2"/>
                <a:endCxn id="232" idx="0"/>
              </p:cNvCxnSpPr>
              <p:nvPr/>
            </p:nvCxnSpPr>
            <p:spPr bwMode="auto">
              <a:xfrm flipH="1" flipV="1">
                <a:off x="2243" y="890"/>
                <a:ext cx="217" cy="3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0" name="AutoShape 269"/>
              <p:cNvCxnSpPr>
                <a:cxnSpLocks noChangeShapeType="1"/>
              </p:cNvCxnSpPr>
              <p:nvPr/>
            </p:nvCxnSpPr>
            <p:spPr bwMode="auto">
              <a:xfrm rot="9619548">
                <a:off x="2163" y="90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1" name="AutoShape 270"/>
              <p:cNvCxnSpPr>
                <a:cxnSpLocks noChangeShapeType="1"/>
              </p:cNvCxnSpPr>
              <p:nvPr/>
            </p:nvCxnSpPr>
            <p:spPr bwMode="auto">
              <a:xfrm rot="9619548">
                <a:off x="2163" y="90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2" name="AutoShape 271"/>
              <p:cNvCxnSpPr>
                <a:cxnSpLocks noChangeShapeType="1"/>
                <a:stCxn id="229" idx="0"/>
                <a:endCxn id="217" idx="4"/>
              </p:cNvCxnSpPr>
              <p:nvPr/>
            </p:nvCxnSpPr>
            <p:spPr bwMode="auto">
              <a:xfrm flipH="1">
                <a:off x="2439" y="1301"/>
                <a:ext cx="40" cy="23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3" name="AutoShape 272"/>
              <p:cNvCxnSpPr>
                <a:cxnSpLocks noChangeShapeType="1"/>
                <a:stCxn id="218" idx="0"/>
                <a:endCxn id="217" idx="4"/>
              </p:cNvCxnSpPr>
              <p:nvPr/>
            </p:nvCxnSpPr>
            <p:spPr bwMode="auto">
              <a:xfrm>
                <a:off x="2272" y="1358"/>
                <a:ext cx="167" cy="18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4" name="AutoShape 273"/>
              <p:cNvCxnSpPr>
                <a:cxnSpLocks noChangeShapeType="1"/>
                <a:stCxn id="217" idx="0"/>
                <a:endCxn id="159" idx="2"/>
              </p:cNvCxnSpPr>
              <p:nvPr/>
            </p:nvCxnSpPr>
            <p:spPr bwMode="auto">
              <a:xfrm flipH="1">
                <a:off x="2423" y="1591"/>
                <a:ext cx="34" cy="30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5" name="AutoShape 274"/>
              <p:cNvCxnSpPr>
                <a:cxnSpLocks noChangeShapeType="1"/>
                <a:stCxn id="189" idx="0"/>
                <a:endCxn id="159" idx="2"/>
              </p:cNvCxnSpPr>
              <p:nvPr/>
            </p:nvCxnSpPr>
            <p:spPr bwMode="auto">
              <a:xfrm flipV="1">
                <a:off x="2166" y="1891"/>
                <a:ext cx="257" cy="21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6" name="AutoShape 275"/>
              <p:cNvCxnSpPr>
                <a:cxnSpLocks noChangeShapeType="1"/>
                <a:stCxn id="7" idx="1"/>
                <a:endCxn id="159" idx="0"/>
              </p:cNvCxnSpPr>
              <p:nvPr/>
            </p:nvCxnSpPr>
            <p:spPr bwMode="auto">
              <a:xfrm flipH="1" flipV="1">
                <a:off x="2469" y="1916"/>
                <a:ext cx="175" cy="10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7" name="AutoShape 276"/>
              <p:cNvCxnSpPr>
                <a:cxnSpLocks noChangeShapeType="1"/>
                <a:stCxn id="7" idx="7"/>
                <a:endCxn id="97" idx="0"/>
              </p:cNvCxnSpPr>
              <p:nvPr/>
            </p:nvCxnSpPr>
            <p:spPr bwMode="auto">
              <a:xfrm flipV="1">
                <a:off x="2686" y="1935"/>
                <a:ext cx="197" cy="8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549" name="Rectangle 548"/>
          <p:cNvSpPr/>
          <p:nvPr/>
        </p:nvSpPr>
        <p:spPr>
          <a:xfrm>
            <a:off x="672731" y="3574046"/>
            <a:ext cx="2781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2-tree = skinny tree / </a:t>
            </a:r>
          </a:p>
          <a:p>
            <a:r>
              <a:rPr lang="en-US" sz="1800" dirty="0" smtClean="0"/>
              <a:t>              minimal deviation</a:t>
            </a:r>
            <a:endParaRPr lang="he-IL" sz="1800" dirty="0"/>
          </a:p>
        </p:txBody>
      </p:sp>
      <p:grpSp>
        <p:nvGrpSpPr>
          <p:cNvPr id="822" name="Group 824"/>
          <p:cNvGrpSpPr/>
          <p:nvPr/>
        </p:nvGrpSpPr>
        <p:grpSpPr>
          <a:xfrm>
            <a:off x="3317778" y="3694542"/>
            <a:ext cx="2565571" cy="2954459"/>
            <a:chOff x="3317778" y="3694542"/>
            <a:chExt cx="2565571" cy="2954459"/>
          </a:xfrm>
        </p:grpSpPr>
        <p:grpSp>
          <p:nvGrpSpPr>
            <p:cNvPr id="825" name="Group 550"/>
            <p:cNvGrpSpPr/>
            <p:nvPr/>
          </p:nvGrpSpPr>
          <p:grpSpPr>
            <a:xfrm>
              <a:off x="3317778" y="4153785"/>
              <a:ext cx="2565571" cy="2495216"/>
              <a:chOff x="5274169" y="3160050"/>
              <a:chExt cx="3213567" cy="3304654"/>
            </a:xfrm>
          </p:grpSpPr>
          <p:sp>
            <p:nvSpPr>
              <p:cNvPr id="277" name="Rectangle 6"/>
              <p:cNvSpPr>
                <a:spLocks noChangeArrowheads="1"/>
              </p:cNvSpPr>
              <p:nvPr/>
            </p:nvSpPr>
            <p:spPr bwMode="auto">
              <a:xfrm>
                <a:off x="6770574" y="4691327"/>
                <a:ext cx="405994" cy="4076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1400" b="0" i="1" dirty="0">
                    <a:cs typeface="Times New Roman" pitchFamily="18" charset="0"/>
                  </a:rPr>
                  <a:t>v</a:t>
                </a:r>
                <a:r>
                  <a:rPr lang="en-US" sz="1400" b="0" baseline="-25000" dirty="0"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279" name="Oval 8"/>
              <p:cNvSpPr>
                <a:spLocks noChangeArrowheads="1"/>
              </p:cNvSpPr>
              <p:nvPr/>
            </p:nvSpPr>
            <p:spPr bwMode="auto">
              <a:xfrm>
                <a:off x="6853719" y="4748446"/>
                <a:ext cx="73875" cy="6063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80" name="AutoShape 9"/>
              <p:cNvCxnSpPr>
                <a:cxnSpLocks noChangeShapeType="1"/>
                <a:stCxn id="279" idx="4"/>
                <a:endCxn id="281" idx="0"/>
              </p:cNvCxnSpPr>
              <p:nvPr/>
            </p:nvCxnSpPr>
            <p:spPr bwMode="auto">
              <a:xfrm flipH="1">
                <a:off x="6883770" y="4814354"/>
                <a:ext cx="5008" cy="25045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281" name="Rectangle 10"/>
              <p:cNvSpPr>
                <a:spLocks noChangeArrowheads="1"/>
              </p:cNvSpPr>
              <p:nvPr/>
            </p:nvSpPr>
            <p:spPr bwMode="auto">
              <a:xfrm>
                <a:off x="6849963" y="5071398"/>
                <a:ext cx="67615" cy="5668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82" name="AutoShape 11"/>
              <p:cNvCxnSpPr>
                <a:cxnSpLocks noChangeShapeType="1"/>
                <a:stCxn id="281" idx="2"/>
                <a:endCxn id="283" idx="0"/>
              </p:cNvCxnSpPr>
              <p:nvPr/>
            </p:nvCxnSpPr>
            <p:spPr bwMode="auto">
              <a:xfrm>
                <a:off x="6883770" y="5134670"/>
                <a:ext cx="7513" cy="30054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283" name="Oval 12"/>
              <p:cNvSpPr>
                <a:spLocks noChangeArrowheads="1"/>
              </p:cNvSpPr>
              <p:nvPr/>
            </p:nvSpPr>
            <p:spPr bwMode="auto">
              <a:xfrm>
                <a:off x="6857475" y="5436531"/>
                <a:ext cx="63858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4" name="Rectangle 13"/>
              <p:cNvSpPr>
                <a:spLocks noChangeArrowheads="1"/>
              </p:cNvSpPr>
              <p:nvPr/>
            </p:nvSpPr>
            <p:spPr bwMode="auto">
              <a:xfrm>
                <a:off x="6962653" y="5813528"/>
                <a:ext cx="68867" cy="5668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5" name="Oval 14"/>
              <p:cNvSpPr>
                <a:spLocks noChangeArrowheads="1"/>
              </p:cNvSpPr>
              <p:nvPr/>
            </p:nvSpPr>
            <p:spPr bwMode="auto">
              <a:xfrm>
                <a:off x="6923838" y="6408023"/>
                <a:ext cx="67615" cy="566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6" name="Oval 15"/>
              <p:cNvSpPr>
                <a:spLocks noChangeArrowheads="1"/>
              </p:cNvSpPr>
              <p:nvPr/>
            </p:nvSpPr>
            <p:spPr bwMode="auto">
              <a:xfrm>
                <a:off x="7126681" y="6390886"/>
                <a:ext cx="65110" cy="59318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7" name="Oval 16"/>
              <p:cNvSpPr>
                <a:spLocks noChangeArrowheads="1"/>
              </p:cNvSpPr>
              <p:nvPr/>
            </p:nvSpPr>
            <p:spPr bwMode="auto">
              <a:xfrm>
                <a:off x="7327020" y="6339478"/>
                <a:ext cx="65110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8" name="Oval 17"/>
              <p:cNvSpPr>
                <a:spLocks noChangeArrowheads="1"/>
              </p:cNvSpPr>
              <p:nvPr/>
            </p:nvSpPr>
            <p:spPr bwMode="auto">
              <a:xfrm>
                <a:off x="7020251" y="6404068"/>
                <a:ext cx="68867" cy="566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Oval 18"/>
              <p:cNvSpPr>
                <a:spLocks noChangeArrowheads="1"/>
              </p:cNvSpPr>
              <p:nvPr/>
            </p:nvSpPr>
            <p:spPr bwMode="auto">
              <a:xfrm>
                <a:off x="7225599" y="6369796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90" name="AutoShape 19"/>
              <p:cNvCxnSpPr>
                <a:cxnSpLocks noChangeShapeType="1"/>
                <a:stCxn id="284" idx="2"/>
                <a:endCxn id="285" idx="0"/>
              </p:cNvCxnSpPr>
              <p:nvPr/>
            </p:nvCxnSpPr>
            <p:spPr bwMode="auto">
              <a:xfrm flipH="1">
                <a:off x="6957645" y="5870209"/>
                <a:ext cx="38816" cy="53781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91" name="AutoShape 20"/>
              <p:cNvCxnSpPr>
                <a:cxnSpLocks noChangeShapeType="1"/>
                <a:stCxn id="284" idx="2"/>
                <a:endCxn id="288" idx="0"/>
              </p:cNvCxnSpPr>
              <p:nvPr/>
            </p:nvCxnSpPr>
            <p:spPr bwMode="auto">
              <a:xfrm>
                <a:off x="6996461" y="5870209"/>
                <a:ext cx="57598" cy="53385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92" name="AutoShape 21"/>
              <p:cNvCxnSpPr>
                <a:cxnSpLocks noChangeShapeType="1"/>
                <a:stCxn id="284" idx="2"/>
                <a:endCxn id="286" idx="0"/>
              </p:cNvCxnSpPr>
              <p:nvPr/>
            </p:nvCxnSpPr>
            <p:spPr bwMode="auto">
              <a:xfrm>
                <a:off x="6996461" y="5870209"/>
                <a:ext cx="162776" cy="5219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93" name="AutoShape 22"/>
              <p:cNvCxnSpPr>
                <a:cxnSpLocks noChangeShapeType="1"/>
                <a:stCxn id="284" idx="2"/>
                <a:endCxn id="289" idx="0"/>
              </p:cNvCxnSpPr>
              <p:nvPr/>
            </p:nvCxnSpPr>
            <p:spPr bwMode="auto">
              <a:xfrm>
                <a:off x="6996461" y="5870209"/>
                <a:ext cx="262945" cy="4995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94" name="AutoShape 23"/>
              <p:cNvCxnSpPr>
                <a:cxnSpLocks noChangeShapeType="1"/>
                <a:stCxn id="284" idx="2"/>
                <a:endCxn id="287" idx="0"/>
              </p:cNvCxnSpPr>
              <p:nvPr/>
            </p:nvCxnSpPr>
            <p:spPr bwMode="auto">
              <a:xfrm>
                <a:off x="6996461" y="5870209"/>
                <a:ext cx="364367" cy="4692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95" name="Rectangle 24"/>
              <p:cNvSpPr>
                <a:spLocks noChangeArrowheads="1"/>
              </p:cNvSpPr>
              <p:nvPr/>
            </p:nvSpPr>
            <p:spPr bwMode="auto">
              <a:xfrm>
                <a:off x="6753549" y="5813528"/>
                <a:ext cx="70119" cy="5668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Oval 25"/>
              <p:cNvSpPr>
                <a:spLocks noChangeArrowheads="1"/>
              </p:cNvSpPr>
              <p:nvPr/>
            </p:nvSpPr>
            <p:spPr bwMode="auto">
              <a:xfrm>
                <a:off x="6391686" y="6328932"/>
                <a:ext cx="67615" cy="5536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Oval 26"/>
              <p:cNvSpPr>
                <a:spLocks noChangeArrowheads="1"/>
              </p:cNvSpPr>
              <p:nvPr/>
            </p:nvSpPr>
            <p:spPr bwMode="auto">
              <a:xfrm>
                <a:off x="6600791" y="6385614"/>
                <a:ext cx="63858" cy="566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Oval 27"/>
              <p:cNvSpPr>
                <a:spLocks noChangeArrowheads="1"/>
              </p:cNvSpPr>
              <p:nvPr/>
            </p:nvSpPr>
            <p:spPr bwMode="auto">
              <a:xfrm>
                <a:off x="6816155" y="6408023"/>
                <a:ext cx="65110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Oval 28"/>
              <p:cNvSpPr>
                <a:spLocks noChangeArrowheads="1"/>
              </p:cNvSpPr>
              <p:nvPr/>
            </p:nvSpPr>
            <p:spPr bwMode="auto">
              <a:xfrm>
                <a:off x="6496865" y="6365841"/>
                <a:ext cx="68867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Oval 29"/>
              <p:cNvSpPr>
                <a:spLocks noChangeArrowheads="1"/>
              </p:cNvSpPr>
              <p:nvPr/>
            </p:nvSpPr>
            <p:spPr bwMode="auto">
              <a:xfrm>
                <a:off x="6707221" y="6404068"/>
                <a:ext cx="63858" cy="566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01" name="AutoShape 30"/>
              <p:cNvCxnSpPr>
                <a:cxnSpLocks noChangeShapeType="1"/>
                <a:stCxn id="295" idx="2"/>
                <a:endCxn id="296" idx="0"/>
              </p:cNvCxnSpPr>
              <p:nvPr/>
            </p:nvCxnSpPr>
            <p:spPr bwMode="auto">
              <a:xfrm flipH="1">
                <a:off x="6426746" y="5870209"/>
                <a:ext cx="363115" cy="4587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2" name="AutoShape 31"/>
              <p:cNvCxnSpPr>
                <a:cxnSpLocks noChangeShapeType="1"/>
                <a:stCxn id="295" idx="2"/>
                <a:endCxn id="299" idx="0"/>
              </p:cNvCxnSpPr>
              <p:nvPr/>
            </p:nvCxnSpPr>
            <p:spPr bwMode="auto">
              <a:xfrm flipH="1">
                <a:off x="6530672" y="5870209"/>
                <a:ext cx="259189" cy="4956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3" name="AutoShape 32"/>
              <p:cNvCxnSpPr>
                <a:cxnSpLocks noChangeShapeType="1"/>
                <a:stCxn id="295" idx="2"/>
                <a:endCxn id="297" idx="0"/>
              </p:cNvCxnSpPr>
              <p:nvPr/>
            </p:nvCxnSpPr>
            <p:spPr bwMode="auto">
              <a:xfrm flipH="1">
                <a:off x="6633346" y="5870209"/>
                <a:ext cx="156515" cy="51540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04" name="AutoShape 33"/>
              <p:cNvCxnSpPr>
                <a:cxnSpLocks noChangeShapeType="1"/>
                <a:stCxn id="295" idx="2"/>
                <a:endCxn id="300" idx="0"/>
              </p:cNvCxnSpPr>
              <p:nvPr/>
            </p:nvCxnSpPr>
            <p:spPr bwMode="auto">
              <a:xfrm flipH="1">
                <a:off x="6739776" y="5870209"/>
                <a:ext cx="50085" cy="53385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05" name="AutoShape 34"/>
              <p:cNvCxnSpPr>
                <a:cxnSpLocks noChangeShapeType="1"/>
                <a:stCxn id="295" idx="2"/>
                <a:endCxn id="298" idx="0"/>
              </p:cNvCxnSpPr>
              <p:nvPr/>
            </p:nvCxnSpPr>
            <p:spPr bwMode="auto">
              <a:xfrm>
                <a:off x="6789861" y="5870209"/>
                <a:ext cx="60102" cy="5378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6" name="AutoShape 35"/>
              <p:cNvCxnSpPr>
                <a:cxnSpLocks noChangeShapeType="1"/>
              </p:cNvCxnSpPr>
              <p:nvPr/>
            </p:nvCxnSpPr>
            <p:spPr bwMode="auto">
              <a:xfrm>
                <a:off x="6910064" y="644361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7" name="AutoShape 36"/>
              <p:cNvCxnSpPr>
                <a:cxnSpLocks noChangeShapeType="1"/>
              </p:cNvCxnSpPr>
              <p:nvPr/>
            </p:nvCxnSpPr>
            <p:spPr bwMode="auto">
              <a:xfrm>
                <a:off x="6910064" y="644361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8" name="AutoShape 37"/>
              <p:cNvCxnSpPr>
                <a:cxnSpLocks noChangeShapeType="1"/>
              </p:cNvCxnSpPr>
              <p:nvPr/>
            </p:nvCxnSpPr>
            <p:spPr bwMode="auto">
              <a:xfrm>
                <a:off x="6910064" y="644361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9" name="AutoShape 38"/>
              <p:cNvCxnSpPr>
                <a:cxnSpLocks noChangeShapeType="1"/>
                <a:stCxn id="295" idx="0"/>
                <a:endCxn id="283" idx="4"/>
              </p:cNvCxnSpPr>
              <p:nvPr/>
            </p:nvCxnSpPr>
            <p:spPr bwMode="auto">
              <a:xfrm flipV="1">
                <a:off x="6789861" y="5491894"/>
                <a:ext cx="101422" cy="32163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10" name="AutoShape 39"/>
              <p:cNvCxnSpPr>
                <a:cxnSpLocks noChangeShapeType="1"/>
                <a:stCxn id="284" idx="0"/>
                <a:endCxn id="283" idx="4"/>
              </p:cNvCxnSpPr>
              <p:nvPr/>
            </p:nvCxnSpPr>
            <p:spPr bwMode="auto">
              <a:xfrm flipH="1" flipV="1">
                <a:off x="6891283" y="5491894"/>
                <a:ext cx="105178" cy="32163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11" name="Oval 40"/>
              <p:cNvSpPr>
                <a:spLocks noChangeArrowheads="1"/>
              </p:cNvSpPr>
              <p:nvPr/>
            </p:nvSpPr>
            <p:spPr bwMode="auto">
              <a:xfrm rot="19095258">
                <a:off x="7274431" y="5280987"/>
                <a:ext cx="65110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2" name="Rectangle 41"/>
              <p:cNvSpPr>
                <a:spLocks noChangeArrowheads="1"/>
              </p:cNvSpPr>
              <p:nvPr/>
            </p:nvSpPr>
            <p:spPr bwMode="auto">
              <a:xfrm rot="19095258">
                <a:off x="7578697" y="5486621"/>
                <a:ext cx="68867" cy="5536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3" name="Oval 42"/>
              <p:cNvSpPr>
                <a:spLocks noChangeArrowheads="1"/>
              </p:cNvSpPr>
              <p:nvPr/>
            </p:nvSpPr>
            <p:spPr bwMode="auto">
              <a:xfrm rot="19095258">
                <a:off x="7908004" y="5957208"/>
                <a:ext cx="65110" cy="60636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4" name="Oval 43"/>
              <p:cNvSpPr>
                <a:spLocks noChangeArrowheads="1"/>
              </p:cNvSpPr>
              <p:nvPr/>
            </p:nvSpPr>
            <p:spPr bwMode="auto">
              <a:xfrm rot="19095258">
                <a:off x="8050746" y="5797710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5" name="Oval 44"/>
              <p:cNvSpPr>
                <a:spLocks noChangeArrowheads="1"/>
              </p:cNvSpPr>
              <p:nvPr/>
            </p:nvSpPr>
            <p:spPr bwMode="auto">
              <a:xfrm rot="19095258">
                <a:off x="8167193" y="5609211"/>
                <a:ext cx="65110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6" name="Oval 45"/>
              <p:cNvSpPr>
                <a:spLocks noChangeArrowheads="1"/>
              </p:cNvSpPr>
              <p:nvPr/>
            </p:nvSpPr>
            <p:spPr bwMode="auto">
              <a:xfrm rot="19095258">
                <a:off x="7978123" y="5883391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7" name="Oval 46"/>
              <p:cNvSpPr>
                <a:spLocks noChangeArrowheads="1"/>
              </p:cNvSpPr>
              <p:nvPr/>
            </p:nvSpPr>
            <p:spPr bwMode="auto">
              <a:xfrm rot="19095258">
                <a:off x="8113352" y="5706756"/>
                <a:ext cx="63858" cy="566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18" name="AutoShape 47"/>
              <p:cNvCxnSpPr>
                <a:cxnSpLocks noChangeShapeType="1"/>
                <a:stCxn id="312" idx="2"/>
                <a:endCxn id="313" idx="0"/>
              </p:cNvCxnSpPr>
              <p:nvPr/>
            </p:nvCxnSpPr>
            <p:spPr bwMode="auto">
              <a:xfrm>
                <a:off x="7632538" y="5540666"/>
                <a:ext cx="290492" cy="42313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9" name="AutoShape 48"/>
              <p:cNvCxnSpPr>
                <a:cxnSpLocks noChangeShapeType="1"/>
                <a:stCxn id="312" idx="2"/>
                <a:endCxn id="316" idx="0"/>
              </p:cNvCxnSpPr>
              <p:nvPr/>
            </p:nvCxnSpPr>
            <p:spPr bwMode="auto">
              <a:xfrm>
                <a:off x="7632538" y="5540666"/>
                <a:ext cx="360611" cy="34931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0" name="AutoShape 49"/>
              <p:cNvCxnSpPr>
                <a:cxnSpLocks noChangeShapeType="1"/>
                <a:stCxn id="312" idx="2"/>
                <a:endCxn id="314" idx="0"/>
              </p:cNvCxnSpPr>
              <p:nvPr/>
            </p:nvCxnSpPr>
            <p:spPr bwMode="auto">
              <a:xfrm>
                <a:off x="7632538" y="5540666"/>
                <a:ext cx="431982" cy="2649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1" name="AutoShape 50"/>
              <p:cNvCxnSpPr>
                <a:cxnSpLocks noChangeShapeType="1"/>
                <a:stCxn id="312" idx="2"/>
                <a:endCxn id="317" idx="0"/>
              </p:cNvCxnSpPr>
              <p:nvPr/>
            </p:nvCxnSpPr>
            <p:spPr bwMode="auto">
              <a:xfrm>
                <a:off x="7632538" y="5540666"/>
                <a:ext cx="490831" cy="16872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22" name="AutoShape 51"/>
              <p:cNvCxnSpPr>
                <a:cxnSpLocks noChangeShapeType="1"/>
                <a:stCxn id="312" idx="2"/>
                <a:endCxn id="315" idx="0"/>
              </p:cNvCxnSpPr>
              <p:nvPr/>
            </p:nvCxnSpPr>
            <p:spPr bwMode="auto">
              <a:xfrm>
                <a:off x="7632538" y="5540666"/>
                <a:ext cx="549681" cy="7513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23" name="Rectangle 52"/>
              <p:cNvSpPr>
                <a:spLocks noChangeArrowheads="1"/>
              </p:cNvSpPr>
              <p:nvPr/>
            </p:nvSpPr>
            <p:spPr bwMode="auto">
              <a:xfrm rot="19095258">
                <a:off x="7424686" y="5638211"/>
                <a:ext cx="68867" cy="5668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4" name="Oval 53"/>
              <p:cNvSpPr>
                <a:spLocks noChangeArrowheads="1"/>
              </p:cNvSpPr>
              <p:nvPr/>
            </p:nvSpPr>
            <p:spPr bwMode="auto">
              <a:xfrm rot="19095258">
                <a:off x="7464754" y="6289387"/>
                <a:ext cx="67615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5" name="Oval 54"/>
              <p:cNvSpPr>
                <a:spLocks noChangeArrowheads="1"/>
              </p:cNvSpPr>
              <p:nvPr/>
            </p:nvSpPr>
            <p:spPr bwMode="auto">
              <a:xfrm rot="19095258">
                <a:off x="7651320" y="6179979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6" name="Oval 55"/>
              <p:cNvSpPr>
                <a:spLocks noChangeArrowheads="1"/>
              </p:cNvSpPr>
              <p:nvPr/>
            </p:nvSpPr>
            <p:spPr bwMode="auto">
              <a:xfrm rot="19095258">
                <a:off x="7827869" y="6037617"/>
                <a:ext cx="65110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7" name="Oval 56"/>
              <p:cNvSpPr>
                <a:spLocks noChangeArrowheads="1"/>
              </p:cNvSpPr>
              <p:nvPr/>
            </p:nvSpPr>
            <p:spPr bwMode="auto">
              <a:xfrm rot="19095258">
                <a:off x="7564923" y="6241933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8" name="Oval 57"/>
              <p:cNvSpPr>
                <a:spLocks noChangeArrowheads="1"/>
              </p:cNvSpPr>
              <p:nvPr/>
            </p:nvSpPr>
            <p:spPr bwMode="auto">
              <a:xfrm rot="19095258">
                <a:off x="7745229" y="6114071"/>
                <a:ext cx="65110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29" name="AutoShape 58"/>
              <p:cNvCxnSpPr>
                <a:cxnSpLocks noChangeShapeType="1"/>
                <a:stCxn id="323" idx="2"/>
                <a:endCxn id="324" idx="0"/>
              </p:cNvCxnSpPr>
              <p:nvPr/>
            </p:nvCxnSpPr>
            <p:spPr bwMode="auto">
              <a:xfrm>
                <a:off x="7478527" y="5693574"/>
                <a:ext cx="1252" cy="6024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0" name="AutoShape 59"/>
              <p:cNvCxnSpPr>
                <a:cxnSpLocks noChangeShapeType="1"/>
                <a:stCxn id="323" idx="2"/>
                <a:endCxn id="327" idx="0"/>
              </p:cNvCxnSpPr>
              <p:nvPr/>
            </p:nvCxnSpPr>
            <p:spPr bwMode="auto">
              <a:xfrm>
                <a:off x="7478527" y="5693574"/>
                <a:ext cx="101422" cy="5536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1" name="AutoShape 60"/>
              <p:cNvCxnSpPr>
                <a:cxnSpLocks noChangeShapeType="1"/>
                <a:stCxn id="323" idx="2"/>
                <a:endCxn id="325" idx="0"/>
              </p:cNvCxnSpPr>
              <p:nvPr/>
            </p:nvCxnSpPr>
            <p:spPr bwMode="auto">
              <a:xfrm>
                <a:off x="7478527" y="5693574"/>
                <a:ext cx="189070" cy="4943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2" name="AutoShape 61"/>
              <p:cNvCxnSpPr>
                <a:cxnSpLocks noChangeShapeType="1"/>
                <a:stCxn id="323" idx="2"/>
                <a:endCxn id="328" idx="0"/>
              </p:cNvCxnSpPr>
              <p:nvPr/>
            </p:nvCxnSpPr>
            <p:spPr bwMode="auto">
              <a:xfrm>
                <a:off x="7478527" y="5693574"/>
                <a:ext cx="277971" cy="42313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33" name="AutoShape 62"/>
              <p:cNvCxnSpPr>
                <a:cxnSpLocks noChangeShapeType="1"/>
                <a:stCxn id="323" idx="2"/>
                <a:endCxn id="326" idx="0"/>
              </p:cNvCxnSpPr>
              <p:nvPr/>
            </p:nvCxnSpPr>
            <p:spPr bwMode="auto">
              <a:xfrm>
                <a:off x="7478527" y="5693574"/>
                <a:ext cx="364367" cy="35063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34" name="AutoShape 63"/>
              <p:cNvCxnSpPr>
                <a:cxnSpLocks noChangeShapeType="1"/>
              </p:cNvCxnSpPr>
              <p:nvPr/>
            </p:nvCxnSpPr>
            <p:spPr bwMode="auto">
              <a:xfrm rot="19095258">
                <a:off x="7910509" y="602575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5" name="AutoShape 64"/>
              <p:cNvCxnSpPr>
                <a:cxnSpLocks noChangeShapeType="1"/>
              </p:cNvCxnSpPr>
              <p:nvPr/>
            </p:nvCxnSpPr>
            <p:spPr bwMode="auto">
              <a:xfrm rot="19095258">
                <a:off x="7910509" y="602575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6" name="AutoShape 65"/>
              <p:cNvCxnSpPr>
                <a:cxnSpLocks noChangeShapeType="1"/>
              </p:cNvCxnSpPr>
              <p:nvPr/>
            </p:nvCxnSpPr>
            <p:spPr bwMode="auto">
              <a:xfrm rot="19095258">
                <a:off x="7910509" y="602575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7" name="AutoShape 66"/>
              <p:cNvCxnSpPr>
                <a:cxnSpLocks noChangeShapeType="1"/>
                <a:stCxn id="323" idx="0"/>
                <a:endCxn id="311" idx="4"/>
              </p:cNvCxnSpPr>
              <p:nvPr/>
            </p:nvCxnSpPr>
            <p:spPr bwMode="auto">
              <a:xfrm flipH="1" flipV="1">
                <a:off x="7327020" y="5335032"/>
                <a:ext cx="108934" cy="30449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38" name="AutoShape 67"/>
              <p:cNvCxnSpPr>
                <a:cxnSpLocks noChangeShapeType="1"/>
                <a:stCxn id="312" idx="0"/>
                <a:endCxn id="311" idx="4"/>
              </p:cNvCxnSpPr>
              <p:nvPr/>
            </p:nvCxnSpPr>
            <p:spPr bwMode="auto">
              <a:xfrm flipH="1" flipV="1">
                <a:off x="7327020" y="5335032"/>
                <a:ext cx="262945" cy="15290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39" name="Oval 68"/>
              <p:cNvSpPr>
                <a:spLocks noChangeArrowheads="1"/>
              </p:cNvSpPr>
              <p:nvPr/>
            </p:nvSpPr>
            <p:spPr bwMode="auto">
              <a:xfrm rot="2463569">
                <a:off x="6469318" y="5284941"/>
                <a:ext cx="65110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0" name="Rectangle 69"/>
              <p:cNvSpPr>
                <a:spLocks noChangeArrowheads="1"/>
              </p:cNvSpPr>
              <p:nvPr/>
            </p:nvSpPr>
            <p:spPr bwMode="auto">
              <a:xfrm rot="2463569">
                <a:off x="6321568" y="5644802"/>
                <a:ext cx="67615" cy="56681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1" name="Oval 70"/>
              <p:cNvSpPr>
                <a:spLocks noChangeArrowheads="1"/>
              </p:cNvSpPr>
              <p:nvPr/>
            </p:nvSpPr>
            <p:spPr bwMode="auto">
              <a:xfrm rot="2463569">
                <a:off x="5940923" y="6063980"/>
                <a:ext cx="65110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2" name="Oval 71"/>
              <p:cNvSpPr>
                <a:spLocks noChangeArrowheads="1"/>
              </p:cNvSpPr>
              <p:nvPr/>
            </p:nvSpPr>
            <p:spPr bwMode="auto">
              <a:xfrm rot="2463569">
                <a:off x="6102447" y="6199752"/>
                <a:ext cx="65110" cy="540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3" name="Oval 72"/>
              <p:cNvSpPr>
                <a:spLocks noChangeArrowheads="1"/>
              </p:cNvSpPr>
              <p:nvPr/>
            </p:nvSpPr>
            <p:spPr bwMode="auto">
              <a:xfrm rot="2463569">
                <a:off x="6286508" y="6305205"/>
                <a:ext cx="65110" cy="55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4" name="Oval 73"/>
              <p:cNvSpPr>
                <a:spLocks noChangeArrowheads="1"/>
              </p:cNvSpPr>
              <p:nvPr/>
            </p:nvSpPr>
            <p:spPr bwMode="auto">
              <a:xfrm rot="2463569">
                <a:off x="6016050" y="6131207"/>
                <a:ext cx="65110" cy="540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5" name="Oval 74"/>
              <p:cNvSpPr>
                <a:spLocks noChangeArrowheads="1"/>
              </p:cNvSpPr>
              <p:nvPr/>
            </p:nvSpPr>
            <p:spPr bwMode="auto">
              <a:xfrm rot="2463569">
                <a:off x="6190095" y="6255115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46" name="AutoShape 75"/>
              <p:cNvCxnSpPr>
                <a:cxnSpLocks noChangeShapeType="1"/>
                <a:stCxn id="340" idx="2"/>
                <a:endCxn id="341" idx="0"/>
              </p:cNvCxnSpPr>
              <p:nvPr/>
            </p:nvCxnSpPr>
            <p:spPr bwMode="auto">
              <a:xfrm flipH="1">
                <a:off x="5992260" y="5693574"/>
                <a:ext cx="345585" cy="3769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47" name="AutoShape 76"/>
              <p:cNvCxnSpPr>
                <a:cxnSpLocks noChangeShapeType="1"/>
                <a:stCxn id="340" idx="2"/>
                <a:endCxn id="344" idx="0"/>
              </p:cNvCxnSpPr>
              <p:nvPr/>
            </p:nvCxnSpPr>
            <p:spPr bwMode="auto">
              <a:xfrm flipH="1">
                <a:off x="6067387" y="5693574"/>
                <a:ext cx="270458" cy="4442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48" name="AutoShape 77"/>
              <p:cNvCxnSpPr>
                <a:cxnSpLocks noChangeShapeType="1"/>
                <a:stCxn id="340" idx="2"/>
                <a:endCxn id="342" idx="0"/>
              </p:cNvCxnSpPr>
              <p:nvPr/>
            </p:nvCxnSpPr>
            <p:spPr bwMode="auto">
              <a:xfrm flipH="1">
                <a:off x="6152532" y="5693574"/>
                <a:ext cx="185314" cy="51276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49" name="AutoShape 78"/>
              <p:cNvCxnSpPr>
                <a:cxnSpLocks noChangeShapeType="1"/>
                <a:stCxn id="340" idx="2"/>
                <a:endCxn id="345" idx="0"/>
              </p:cNvCxnSpPr>
              <p:nvPr/>
            </p:nvCxnSpPr>
            <p:spPr bwMode="auto">
              <a:xfrm flipH="1">
                <a:off x="6241432" y="5693574"/>
                <a:ext cx="96413" cy="5681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0" name="AutoShape 79"/>
              <p:cNvCxnSpPr>
                <a:cxnSpLocks noChangeShapeType="1"/>
                <a:stCxn id="340" idx="2"/>
                <a:endCxn id="343" idx="0"/>
              </p:cNvCxnSpPr>
              <p:nvPr/>
            </p:nvCxnSpPr>
            <p:spPr bwMode="auto">
              <a:xfrm flipH="1">
                <a:off x="6336593" y="5693574"/>
                <a:ext cx="1252" cy="6182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51" name="Rectangle 80"/>
              <p:cNvSpPr>
                <a:spLocks noChangeArrowheads="1"/>
              </p:cNvSpPr>
              <p:nvPr/>
            </p:nvSpPr>
            <p:spPr bwMode="auto">
              <a:xfrm rot="2463569">
                <a:off x="6140010" y="5482667"/>
                <a:ext cx="68867" cy="56681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2" name="Oval 81"/>
              <p:cNvSpPr>
                <a:spLocks noChangeArrowheads="1"/>
              </p:cNvSpPr>
              <p:nvPr/>
            </p:nvSpPr>
            <p:spPr bwMode="auto">
              <a:xfrm rot="2463569">
                <a:off x="5561531" y="5606575"/>
                <a:ext cx="65110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3" name="Oval 82"/>
              <p:cNvSpPr>
                <a:spLocks noChangeArrowheads="1"/>
              </p:cNvSpPr>
              <p:nvPr/>
            </p:nvSpPr>
            <p:spPr bwMode="auto">
              <a:xfrm rot="2463569">
                <a:off x="5685491" y="5800346"/>
                <a:ext cx="63858" cy="55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4" name="Oval 83"/>
              <p:cNvSpPr>
                <a:spLocks noChangeArrowheads="1"/>
              </p:cNvSpPr>
              <p:nvPr/>
            </p:nvSpPr>
            <p:spPr bwMode="auto">
              <a:xfrm rot="2463569">
                <a:off x="5833241" y="5974344"/>
                <a:ext cx="63858" cy="59318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5" name="Oval 84"/>
              <p:cNvSpPr>
                <a:spLocks noChangeArrowheads="1"/>
              </p:cNvSpPr>
              <p:nvPr/>
            </p:nvSpPr>
            <p:spPr bwMode="auto">
              <a:xfrm rot="2463569">
                <a:off x="5617876" y="5712029"/>
                <a:ext cx="65110" cy="55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6" name="Oval 85"/>
              <p:cNvSpPr>
                <a:spLocks noChangeArrowheads="1"/>
              </p:cNvSpPr>
              <p:nvPr/>
            </p:nvSpPr>
            <p:spPr bwMode="auto">
              <a:xfrm rot="2463569">
                <a:off x="5753105" y="5891300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57" name="AutoShape 86"/>
              <p:cNvCxnSpPr>
                <a:cxnSpLocks noChangeShapeType="1"/>
                <a:stCxn id="351" idx="2"/>
                <a:endCxn id="352" idx="0"/>
              </p:cNvCxnSpPr>
              <p:nvPr/>
            </p:nvCxnSpPr>
            <p:spPr bwMode="auto">
              <a:xfrm flipH="1">
                <a:off x="5612868" y="5531439"/>
                <a:ext cx="543420" cy="817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8" name="AutoShape 87"/>
              <p:cNvCxnSpPr>
                <a:cxnSpLocks noChangeShapeType="1"/>
                <a:stCxn id="351" idx="2"/>
                <a:endCxn id="355" idx="0"/>
              </p:cNvCxnSpPr>
              <p:nvPr/>
            </p:nvCxnSpPr>
            <p:spPr bwMode="auto">
              <a:xfrm flipH="1">
                <a:off x="5667961" y="5531439"/>
                <a:ext cx="488327" cy="1858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9" name="AutoShape 88"/>
              <p:cNvCxnSpPr>
                <a:cxnSpLocks noChangeShapeType="1"/>
                <a:stCxn id="351" idx="2"/>
                <a:endCxn id="353" idx="0"/>
              </p:cNvCxnSpPr>
              <p:nvPr/>
            </p:nvCxnSpPr>
            <p:spPr bwMode="auto">
              <a:xfrm flipH="1">
                <a:off x="5734323" y="5531439"/>
                <a:ext cx="421965" cy="2754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0" name="AutoShape 89"/>
              <p:cNvCxnSpPr>
                <a:cxnSpLocks noChangeShapeType="1"/>
                <a:stCxn id="351" idx="2"/>
                <a:endCxn id="356" idx="0"/>
              </p:cNvCxnSpPr>
              <p:nvPr/>
            </p:nvCxnSpPr>
            <p:spPr bwMode="auto">
              <a:xfrm flipH="1">
                <a:off x="5804442" y="5531439"/>
                <a:ext cx="351846" cy="36645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1" name="AutoShape 90"/>
              <p:cNvCxnSpPr>
                <a:cxnSpLocks noChangeShapeType="1"/>
                <a:stCxn id="351" idx="2"/>
                <a:endCxn id="354" idx="0"/>
              </p:cNvCxnSpPr>
              <p:nvPr/>
            </p:nvCxnSpPr>
            <p:spPr bwMode="auto">
              <a:xfrm flipH="1">
                <a:off x="5884578" y="5531439"/>
                <a:ext cx="271710" cy="4494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2" name="AutoShape 91"/>
              <p:cNvCxnSpPr>
                <a:cxnSpLocks noChangeShapeType="1"/>
              </p:cNvCxnSpPr>
              <p:nvPr/>
            </p:nvCxnSpPr>
            <p:spPr bwMode="auto">
              <a:xfrm rot="2463569">
                <a:off x="5908368" y="605211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3" name="AutoShape 92"/>
              <p:cNvCxnSpPr>
                <a:cxnSpLocks noChangeShapeType="1"/>
              </p:cNvCxnSpPr>
              <p:nvPr/>
            </p:nvCxnSpPr>
            <p:spPr bwMode="auto">
              <a:xfrm rot="2463569">
                <a:off x="5908368" y="605211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4" name="AutoShape 93"/>
              <p:cNvCxnSpPr>
                <a:cxnSpLocks noChangeShapeType="1"/>
              </p:cNvCxnSpPr>
              <p:nvPr/>
            </p:nvCxnSpPr>
            <p:spPr bwMode="auto">
              <a:xfrm rot="2463569">
                <a:off x="5908368" y="605211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5" name="AutoShape 94"/>
              <p:cNvCxnSpPr>
                <a:cxnSpLocks noChangeShapeType="1"/>
                <a:stCxn id="351" idx="0"/>
                <a:endCxn id="339" idx="4"/>
              </p:cNvCxnSpPr>
              <p:nvPr/>
            </p:nvCxnSpPr>
            <p:spPr bwMode="auto">
              <a:xfrm flipV="1">
                <a:off x="6192599" y="5333714"/>
                <a:ext cx="291744" cy="1555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6" name="AutoShape 95"/>
              <p:cNvCxnSpPr>
                <a:cxnSpLocks noChangeShapeType="1"/>
                <a:stCxn id="340" idx="0"/>
                <a:endCxn id="339" idx="4"/>
              </p:cNvCxnSpPr>
              <p:nvPr/>
            </p:nvCxnSpPr>
            <p:spPr bwMode="auto">
              <a:xfrm flipV="1">
                <a:off x="6372905" y="5333714"/>
                <a:ext cx="111439" cy="31767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7" name="AutoShape 96"/>
              <p:cNvCxnSpPr>
                <a:cxnSpLocks noChangeShapeType="1"/>
                <a:stCxn id="339" idx="0"/>
                <a:endCxn id="281" idx="2"/>
              </p:cNvCxnSpPr>
              <p:nvPr/>
            </p:nvCxnSpPr>
            <p:spPr bwMode="auto">
              <a:xfrm flipV="1">
                <a:off x="6518151" y="5134670"/>
                <a:ext cx="365619" cy="1555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8" name="AutoShape 97"/>
              <p:cNvCxnSpPr>
                <a:cxnSpLocks noChangeShapeType="1"/>
                <a:stCxn id="311" idx="0"/>
                <a:endCxn id="281" idx="2"/>
              </p:cNvCxnSpPr>
              <p:nvPr/>
            </p:nvCxnSpPr>
            <p:spPr bwMode="auto">
              <a:xfrm flipH="1" flipV="1">
                <a:off x="6883770" y="5134670"/>
                <a:ext cx="400679" cy="14763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69" name="Rectangle 98"/>
              <p:cNvSpPr>
                <a:spLocks noChangeArrowheads="1"/>
              </p:cNvSpPr>
              <p:nvPr/>
            </p:nvSpPr>
            <p:spPr bwMode="auto">
              <a:xfrm rot="14507454">
                <a:off x="7156267" y="4602198"/>
                <a:ext cx="68545" cy="52589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70" name="AutoShape 99"/>
              <p:cNvCxnSpPr>
                <a:cxnSpLocks noChangeShapeType="1"/>
                <a:stCxn id="369" idx="2"/>
                <a:endCxn id="371" idx="0"/>
              </p:cNvCxnSpPr>
              <p:nvPr/>
            </p:nvCxnSpPr>
            <p:spPr bwMode="auto">
              <a:xfrm flipV="1">
                <a:off x="7218086" y="4468994"/>
                <a:ext cx="239155" cy="14499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71" name="Oval 100"/>
              <p:cNvSpPr>
                <a:spLocks noChangeArrowheads="1"/>
              </p:cNvSpPr>
              <p:nvPr/>
            </p:nvSpPr>
            <p:spPr bwMode="auto">
              <a:xfrm rot="14507454">
                <a:off x="7453085" y="4428199"/>
                <a:ext cx="65909" cy="52589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2" name="Rectangle 101"/>
              <p:cNvSpPr>
                <a:spLocks noChangeArrowheads="1"/>
              </p:cNvSpPr>
              <p:nvPr/>
            </p:nvSpPr>
            <p:spPr bwMode="auto">
              <a:xfrm rot="14507454">
                <a:off x="7714713" y="4157974"/>
                <a:ext cx="68545" cy="52589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3" name="Oval 102"/>
              <p:cNvSpPr>
                <a:spLocks noChangeArrowheads="1"/>
              </p:cNvSpPr>
              <p:nvPr/>
            </p:nvSpPr>
            <p:spPr bwMode="auto">
              <a:xfrm rot="14507454">
                <a:off x="8221887" y="3919385"/>
                <a:ext cx="65909" cy="52589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4" name="Oval 103"/>
              <p:cNvSpPr>
                <a:spLocks noChangeArrowheads="1"/>
              </p:cNvSpPr>
              <p:nvPr/>
            </p:nvSpPr>
            <p:spPr bwMode="auto">
              <a:xfrm rot="14507454">
                <a:off x="8116676" y="3745387"/>
                <a:ext cx="67227" cy="5258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5" name="Oval 104"/>
              <p:cNvSpPr>
                <a:spLocks noChangeArrowheads="1"/>
              </p:cNvSpPr>
              <p:nvPr/>
            </p:nvSpPr>
            <p:spPr bwMode="auto">
              <a:xfrm rot="14507454">
                <a:off x="7982666" y="3593764"/>
                <a:ext cx="68545" cy="51337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6" name="Oval 105"/>
              <p:cNvSpPr>
                <a:spLocks noChangeArrowheads="1"/>
              </p:cNvSpPr>
              <p:nvPr/>
            </p:nvSpPr>
            <p:spPr bwMode="auto">
              <a:xfrm rot="14507454">
                <a:off x="8174274" y="3836307"/>
                <a:ext cx="67227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7" name="Oval 106"/>
              <p:cNvSpPr>
                <a:spLocks noChangeArrowheads="1"/>
              </p:cNvSpPr>
              <p:nvPr/>
            </p:nvSpPr>
            <p:spPr bwMode="auto">
              <a:xfrm rot="14507454">
                <a:off x="8054103" y="3667615"/>
                <a:ext cx="65909" cy="52589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78" name="AutoShape 107"/>
              <p:cNvCxnSpPr>
                <a:cxnSpLocks noChangeShapeType="1"/>
                <a:stCxn id="372" idx="2"/>
                <a:endCxn id="373" idx="0"/>
              </p:cNvCxnSpPr>
              <p:nvPr/>
            </p:nvCxnSpPr>
            <p:spPr bwMode="auto">
              <a:xfrm flipV="1">
                <a:off x="7777784" y="3957543"/>
                <a:ext cx="453268" cy="212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9" name="AutoShape 108"/>
              <p:cNvCxnSpPr>
                <a:cxnSpLocks noChangeShapeType="1"/>
                <a:stCxn id="372" idx="2"/>
                <a:endCxn id="376" idx="0"/>
              </p:cNvCxnSpPr>
              <p:nvPr/>
            </p:nvCxnSpPr>
            <p:spPr bwMode="auto">
              <a:xfrm flipV="1">
                <a:off x="7777784" y="3873180"/>
                <a:ext cx="405687" cy="2965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0" name="AutoShape 109"/>
              <p:cNvCxnSpPr>
                <a:cxnSpLocks noChangeShapeType="1"/>
                <a:stCxn id="372" idx="2"/>
                <a:endCxn id="374" idx="0"/>
              </p:cNvCxnSpPr>
              <p:nvPr/>
            </p:nvCxnSpPr>
            <p:spPr bwMode="auto">
              <a:xfrm flipV="1">
                <a:off x="7777784" y="3783545"/>
                <a:ext cx="349342" cy="3862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1" name="AutoShape 110"/>
              <p:cNvCxnSpPr>
                <a:cxnSpLocks noChangeShapeType="1"/>
                <a:stCxn id="372" idx="2"/>
                <a:endCxn id="377" idx="0"/>
              </p:cNvCxnSpPr>
              <p:nvPr/>
            </p:nvCxnSpPr>
            <p:spPr bwMode="auto">
              <a:xfrm flipV="1">
                <a:off x="7777784" y="3708409"/>
                <a:ext cx="280475" cy="46136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82" name="AutoShape 111"/>
              <p:cNvCxnSpPr>
                <a:cxnSpLocks noChangeShapeType="1"/>
                <a:stCxn id="372" idx="2"/>
                <a:endCxn id="375" idx="0"/>
              </p:cNvCxnSpPr>
              <p:nvPr/>
            </p:nvCxnSpPr>
            <p:spPr bwMode="auto">
              <a:xfrm flipV="1">
                <a:off x="7777784" y="3630637"/>
                <a:ext cx="214113" cy="53913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83" name="Rectangle 112"/>
              <p:cNvSpPr>
                <a:spLocks noChangeArrowheads="1"/>
              </p:cNvSpPr>
              <p:nvPr/>
            </p:nvSpPr>
            <p:spPr bwMode="auto">
              <a:xfrm rot="14507454">
                <a:off x="7809841" y="4342518"/>
                <a:ext cx="69863" cy="52589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4" name="Oval 113"/>
              <p:cNvSpPr>
                <a:spLocks noChangeArrowheads="1"/>
              </p:cNvSpPr>
              <p:nvPr/>
            </p:nvSpPr>
            <p:spPr bwMode="auto">
              <a:xfrm rot="14507454">
                <a:off x="8398436" y="4428166"/>
                <a:ext cx="65909" cy="51337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5" name="Oval 114"/>
              <p:cNvSpPr>
                <a:spLocks noChangeArrowheads="1"/>
              </p:cNvSpPr>
              <p:nvPr/>
            </p:nvSpPr>
            <p:spPr bwMode="auto">
              <a:xfrm rot="14507454">
                <a:off x="8352075" y="4218577"/>
                <a:ext cx="67227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6" name="Oval 115"/>
              <p:cNvSpPr>
                <a:spLocks noChangeArrowheads="1"/>
              </p:cNvSpPr>
              <p:nvPr/>
            </p:nvSpPr>
            <p:spPr bwMode="auto">
              <a:xfrm rot="14507454">
                <a:off x="8269402" y="4012975"/>
                <a:ext cx="68545" cy="5258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7" name="Oval 116"/>
              <p:cNvSpPr>
                <a:spLocks noChangeArrowheads="1"/>
              </p:cNvSpPr>
              <p:nvPr/>
            </p:nvSpPr>
            <p:spPr bwMode="auto">
              <a:xfrm rot="14507454">
                <a:off x="8380874" y="4318758"/>
                <a:ext cx="67227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8" name="Oval 117"/>
              <p:cNvSpPr>
                <a:spLocks noChangeArrowheads="1"/>
              </p:cNvSpPr>
              <p:nvPr/>
            </p:nvSpPr>
            <p:spPr bwMode="auto">
              <a:xfrm rot="14507454">
                <a:off x="8318268" y="4111805"/>
                <a:ext cx="67227" cy="51337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89" name="AutoShape 118"/>
              <p:cNvCxnSpPr>
                <a:cxnSpLocks noChangeShapeType="1"/>
                <a:stCxn id="383" idx="2"/>
                <a:endCxn id="384" idx="0"/>
              </p:cNvCxnSpPr>
              <p:nvPr/>
            </p:nvCxnSpPr>
            <p:spPr bwMode="auto">
              <a:xfrm>
                <a:off x="7871693" y="4352995"/>
                <a:ext cx="534655" cy="11336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90" name="AutoShape 119"/>
              <p:cNvCxnSpPr>
                <a:cxnSpLocks noChangeShapeType="1"/>
                <a:stCxn id="383" idx="2"/>
                <a:endCxn id="387" idx="0"/>
              </p:cNvCxnSpPr>
              <p:nvPr/>
            </p:nvCxnSpPr>
            <p:spPr bwMode="auto">
              <a:xfrm>
                <a:off x="7871693" y="4352995"/>
                <a:ext cx="519630" cy="52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1" name="AutoShape 120"/>
              <p:cNvCxnSpPr>
                <a:cxnSpLocks noChangeShapeType="1"/>
                <a:stCxn id="383" idx="2"/>
                <a:endCxn id="385" idx="0"/>
              </p:cNvCxnSpPr>
              <p:nvPr/>
            </p:nvCxnSpPr>
            <p:spPr bwMode="auto">
              <a:xfrm flipV="1">
                <a:off x="7871693" y="4256768"/>
                <a:ext cx="488327" cy="962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2" name="AutoShape 121"/>
              <p:cNvCxnSpPr>
                <a:cxnSpLocks noChangeShapeType="1"/>
                <a:stCxn id="383" idx="2"/>
                <a:endCxn id="388" idx="0"/>
              </p:cNvCxnSpPr>
              <p:nvPr/>
            </p:nvCxnSpPr>
            <p:spPr bwMode="auto">
              <a:xfrm flipV="1">
                <a:off x="7871693" y="4155269"/>
                <a:ext cx="450763" cy="19772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93" name="AutoShape 122"/>
              <p:cNvCxnSpPr>
                <a:cxnSpLocks noChangeShapeType="1"/>
                <a:stCxn id="383" idx="2"/>
                <a:endCxn id="386" idx="0"/>
              </p:cNvCxnSpPr>
              <p:nvPr/>
            </p:nvCxnSpPr>
            <p:spPr bwMode="auto">
              <a:xfrm flipV="1">
                <a:off x="7871693" y="4053770"/>
                <a:ext cx="409443" cy="299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4" name="AutoShape 123"/>
              <p:cNvCxnSpPr>
                <a:cxnSpLocks noChangeShapeType="1"/>
              </p:cNvCxnSpPr>
              <p:nvPr/>
            </p:nvCxnSpPr>
            <p:spPr bwMode="auto">
              <a:xfrm rot="14507454">
                <a:off x="8281136" y="398390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5" name="AutoShape 124"/>
              <p:cNvCxnSpPr>
                <a:cxnSpLocks noChangeShapeType="1"/>
              </p:cNvCxnSpPr>
              <p:nvPr/>
            </p:nvCxnSpPr>
            <p:spPr bwMode="auto">
              <a:xfrm rot="14507454">
                <a:off x="8281136" y="398390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6" name="AutoShape 125"/>
              <p:cNvCxnSpPr>
                <a:cxnSpLocks noChangeShapeType="1"/>
              </p:cNvCxnSpPr>
              <p:nvPr/>
            </p:nvCxnSpPr>
            <p:spPr bwMode="auto">
              <a:xfrm rot="14507454">
                <a:off x="8281136" y="398390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7" name="AutoShape 126"/>
              <p:cNvCxnSpPr>
                <a:cxnSpLocks noChangeShapeType="1"/>
                <a:stCxn id="383" idx="0"/>
                <a:endCxn id="371" idx="4"/>
              </p:cNvCxnSpPr>
              <p:nvPr/>
            </p:nvCxnSpPr>
            <p:spPr bwMode="auto">
              <a:xfrm flipH="1">
                <a:off x="7513586" y="4384631"/>
                <a:ext cx="301761" cy="5404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98" name="AutoShape 127"/>
              <p:cNvCxnSpPr>
                <a:cxnSpLocks noChangeShapeType="1"/>
                <a:stCxn id="372" idx="0"/>
                <a:endCxn id="371" idx="4"/>
              </p:cNvCxnSpPr>
              <p:nvPr/>
            </p:nvCxnSpPr>
            <p:spPr bwMode="auto">
              <a:xfrm flipH="1">
                <a:off x="7513586" y="4201405"/>
                <a:ext cx="207852" cy="23727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99" name="Oval 128"/>
              <p:cNvSpPr>
                <a:spLocks noChangeArrowheads="1"/>
              </p:cNvSpPr>
              <p:nvPr/>
            </p:nvSpPr>
            <p:spPr bwMode="auto">
              <a:xfrm rot="12002710">
                <a:off x="7139202" y="4128905"/>
                <a:ext cx="61354" cy="540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0" name="Rectangle 129"/>
              <p:cNvSpPr>
                <a:spLocks noChangeArrowheads="1"/>
              </p:cNvSpPr>
              <p:nvPr/>
            </p:nvSpPr>
            <p:spPr bwMode="auto">
              <a:xfrm rot="12002710">
                <a:off x="7363332" y="3827044"/>
                <a:ext cx="63858" cy="5536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1" name="Oval 130"/>
              <p:cNvSpPr>
                <a:spLocks noChangeArrowheads="1"/>
              </p:cNvSpPr>
              <p:nvPr/>
            </p:nvSpPr>
            <p:spPr bwMode="auto">
              <a:xfrm rot="12002710">
                <a:off x="7879205" y="3490911"/>
                <a:ext cx="63858" cy="5536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2" name="Oval 131"/>
              <p:cNvSpPr>
                <a:spLocks noChangeArrowheads="1"/>
              </p:cNvSpPr>
              <p:nvPr/>
            </p:nvSpPr>
            <p:spPr bwMode="auto">
              <a:xfrm rot="12002710">
                <a:off x="7705161" y="3373594"/>
                <a:ext cx="62606" cy="55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3" name="Oval 132"/>
              <p:cNvSpPr>
                <a:spLocks noChangeArrowheads="1"/>
              </p:cNvSpPr>
              <p:nvPr/>
            </p:nvSpPr>
            <p:spPr bwMode="auto">
              <a:xfrm rot="12002710">
                <a:off x="7507326" y="3283958"/>
                <a:ext cx="63858" cy="55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4" name="Oval 133"/>
              <p:cNvSpPr>
                <a:spLocks noChangeArrowheads="1"/>
              </p:cNvSpPr>
              <p:nvPr/>
            </p:nvSpPr>
            <p:spPr bwMode="auto">
              <a:xfrm rot="12002710">
                <a:off x="7794061" y="3425002"/>
                <a:ext cx="63858" cy="540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5" name="Oval 134"/>
              <p:cNvSpPr>
                <a:spLocks noChangeArrowheads="1"/>
              </p:cNvSpPr>
              <p:nvPr/>
            </p:nvSpPr>
            <p:spPr bwMode="auto">
              <a:xfrm rot="12002710">
                <a:off x="7610000" y="3320867"/>
                <a:ext cx="62606" cy="566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06" name="AutoShape 135"/>
              <p:cNvCxnSpPr>
                <a:cxnSpLocks noChangeShapeType="1"/>
                <a:stCxn id="400" idx="2"/>
                <a:endCxn id="401" idx="0"/>
              </p:cNvCxnSpPr>
              <p:nvPr/>
            </p:nvCxnSpPr>
            <p:spPr bwMode="auto">
              <a:xfrm flipV="1">
                <a:off x="7404652" y="3543638"/>
                <a:ext cx="498344" cy="2847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7" name="AutoShape 136"/>
              <p:cNvCxnSpPr>
                <a:cxnSpLocks noChangeShapeType="1"/>
                <a:stCxn id="400" idx="2"/>
                <a:endCxn id="404" idx="0"/>
              </p:cNvCxnSpPr>
              <p:nvPr/>
            </p:nvCxnSpPr>
            <p:spPr bwMode="auto">
              <a:xfrm flipV="1">
                <a:off x="7404652" y="3476411"/>
                <a:ext cx="413200" cy="3519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8" name="AutoShape 137"/>
              <p:cNvCxnSpPr>
                <a:cxnSpLocks noChangeShapeType="1"/>
                <a:stCxn id="400" idx="2"/>
                <a:endCxn id="402" idx="0"/>
              </p:cNvCxnSpPr>
              <p:nvPr/>
            </p:nvCxnSpPr>
            <p:spPr bwMode="auto">
              <a:xfrm flipV="1">
                <a:off x="7404652" y="3426320"/>
                <a:ext cx="323047" cy="4020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9" name="AutoShape 138"/>
              <p:cNvCxnSpPr>
                <a:cxnSpLocks noChangeShapeType="1"/>
                <a:stCxn id="400" idx="2"/>
                <a:endCxn id="405" idx="0"/>
              </p:cNvCxnSpPr>
              <p:nvPr/>
            </p:nvCxnSpPr>
            <p:spPr bwMode="auto">
              <a:xfrm flipV="1">
                <a:off x="7404652" y="3376230"/>
                <a:ext cx="226634" cy="45213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0" name="AutoShape 139"/>
              <p:cNvCxnSpPr>
                <a:cxnSpLocks noChangeShapeType="1"/>
                <a:stCxn id="400" idx="2"/>
                <a:endCxn id="403" idx="0"/>
              </p:cNvCxnSpPr>
              <p:nvPr/>
            </p:nvCxnSpPr>
            <p:spPr bwMode="auto">
              <a:xfrm flipV="1">
                <a:off x="7404652" y="3336685"/>
                <a:ext cx="126464" cy="4916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26" name="Group 140"/>
              <p:cNvGrpSpPr>
                <a:grpSpLocks/>
              </p:cNvGrpSpPr>
              <p:nvPr/>
            </p:nvGrpSpPr>
            <p:grpSpPr bwMode="auto">
              <a:xfrm>
                <a:off x="6946376" y="3169277"/>
                <a:ext cx="483318" cy="634040"/>
                <a:chOff x="2756" y="822"/>
                <a:chExt cx="386" cy="481"/>
              </a:xfrm>
            </p:grpSpPr>
            <p:sp>
              <p:nvSpPr>
                <p:cNvPr id="534" name="Rectangle 141"/>
                <p:cNvSpPr>
                  <a:spLocks noChangeArrowheads="1"/>
                </p:cNvSpPr>
                <p:nvPr/>
              </p:nvSpPr>
              <p:spPr bwMode="auto">
                <a:xfrm rot="33602710">
                  <a:off x="2889" y="1262"/>
                  <a:ext cx="52" cy="41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5" name="Oval 142"/>
                <p:cNvSpPr>
                  <a:spLocks noChangeArrowheads="1"/>
                </p:cNvSpPr>
                <p:nvPr/>
              </p:nvSpPr>
              <p:spPr bwMode="auto">
                <a:xfrm rot="33602710">
                  <a:off x="3078" y="877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6" name="Oval 143"/>
                <p:cNvSpPr>
                  <a:spLocks noChangeArrowheads="1"/>
                </p:cNvSpPr>
                <p:nvPr/>
              </p:nvSpPr>
              <p:spPr bwMode="auto">
                <a:xfrm rot="33602710">
                  <a:off x="2923" y="838"/>
                  <a:ext cx="50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7" name="Oval 144"/>
                <p:cNvSpPr>
                  <a:spLocks noChangeArrowheads="1"/>
                </p:cNvSpPr>
                <p:nvPr/>
              </p:nvSpPr>
              <p:spPr bwMode="auto">
                <a:xfrm rot="33602710">
                  <a:off x="2756" y="822"/>
                  <a:ext cx="51" cy="43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8" name="Oval 145"/>
                <p:cNvSpPr>
                  <a:spLocks noChangeArrowheads="1"/>
                </p:cNvSpPr>
                <p:nvPr/>
              </p:nvSpPr>
              <p:spPr bwMode="auto">
                <a:xfrm rot="33602710">
                  <a:off x="3004" y="855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9" name="Oval 146"/>
                <p:cNvSpPr>
                  <a:spLocks noChangeArrowheads="1"/>
                </p:cNvSpPr>
                <p:nvPr/>
              </p:nvSpPr>
              <p:spPr bwMode="auto">
                <a:xfrm rot="33602710">
                  <a:off x="2841" y="827"/>
                  <a:ext cx="49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540" name="AutoShape 147"/>
                <p:cNvCxnSpPr>
                  <a:cxnSpLocks noChangeShapeType="1"/>
                  <a:stCxn id="534" idx="2"/>
                  <a:endCxn id="535" idx="0"/>
                </p:cNvCxnSpPr>
                <p:nvPr/>
              </p:nvCxnSpPr>
              <p:spPr bwMode="auto">
                <a:xfrm flipV="1">
                  <a:off x="2922" y="917"/>
                  <a:ext cx="175" cy="34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1" name="AutoShape 148"/>
                <p:cNvCxnSpPr>
                  <a:cxnSpLocks noChangeShapeType="1"/>
                  <a:stCxn id="534" idx="2"/>
                  <a:endCxn id="538" idx="0"/>
                </p:cNvCxnSpPr>
                <p:nvPr/>
              </p:nvCxnSpPr>
              <p:spPr bwMode="auto">
                <a:xfrm flipV="1">
                  <a:off x="2922" y="895"/>
                  <a:ext cx="101" cy="37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2" name="AutoShape 149"/>
                <p:cNvCxnSpPr>
                  <a:cxnSpLocks noChangeShapeType="1"/>
                  <a:stCxn id="534" idx="2"/>
                  <a:endCxn id="536" idx="0"/>
                </p:cNvCxnSpPr>
                <p:nvPr/>
              </p:nvCxnSpPr>
              <p:spPr bwMode="auto">
                <a:xfrm flipV="1">
                  <a:off x="2922" y="878"/>
                  <a:ext cx="18" cy="3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3" name="AutoShape 150"/>
                <p:cNvCxnSpPr>
                  <a:cxnSpLocks noChangeShapeType="1"/>
                  <a:stCxn id="534" idx="2"/>
                  <a:endCxn id="539" idx="0"/>
                </p:cNvCxnSpPr>
                <p:nvPr/>
              </p:nvCxnSpPr>
              <p:spPr bwMode="auto">
                <a:xfrm flipH="1" flipV="1">
                  <a:off x="2859" y="867"/>
                  <a:ext cx="63" cy="39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4" name="AutoShape 151"/>
                <p:cNvCxnSpPr>
                  <a:cxnSpLocks noChangeShapeType="1"/>
                  <a:stCxn id="534" idx="2"/>
                  <a:endCxn id="537" idx="0"/>
                </p:cNvCxnSpPr>
                <p:nvPr/>
              </p:nvCxnSpPr>
              <p:spPr bwMode="auto">
                <a:xfrm flipH="1" flipV="1">
                  <a:off x="2774" y="864"/>
                  <a:ext cx="148" cy="4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5" name="AutoShape 152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6" name="AutoShape 153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7" name="AutoShape 154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12" name="AutoShape 155"/>
              <p:cNvCxnSpPr>
                <a:cxnSpLocks noChangeShapeType="1"/>
                <a:stCxn id="400" idx="0"/>
                <a:endCxn id="399" idx="4"/>
              </p:cNvCxnSpPr>
              <p:nvPr/>
            </p:nvCxnSpPr>
            <p:spPr bwMode="auto">
              <a:xfrm flipH="1">
                <a:off x="7179270" y="3879771"/>
                <a:ext cx="206600" cy="249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3" name="AutoShape 156"/>
              <p:cNvCxnSpPr>
                <a:cxnSpLocks noChangeShapeType="1"/>
                <a:stCxn id="534" idx="0"/>
                <a:endCxn id="399" idx="4"/>
              </p:cNvCxnSpPr>
              <p:nvPr/>
            </p:nvCxnSpPr>
            <p:spPr bwMode="auto">
              <a:xfrm>
                <a:off x="7135446" y="3805954"/>
                <a:ext cx="43824" cy="3229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14" name="Oval 157"/>
              <p:cNvSpPr>
                <a:spLocks noChangeArrowheads="1"/>
              </p:cNvSpPr>
              <p:nvPr/>
            </p:nvSpPr>
            <p:spPr bwMode="auto">
              <a:xfrm rot="16971021">
                <a:off x="7506894" y="4846026"/>
                <a:ext cx="67227" cy="51337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5" name="Rectangle 158"/>
              <p:cNvSpPr>
                <a:spLocks noChangeArrowheads="1"/>
              </p:cNvSpPr>
              <p:nvPr/>
            </p:nvSpPr>
            <p:spPr bwMode="auto">
              <a:xfrm rot="16971021">
                <a:off x="7867438" y="4807832"/>
                <a:ext cx="69863" cy="52589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6" name="Oval 159"/>
              <p:cNvSpPr>
                <a:spLocks noChangeArrowheads="1"/>
              </p:cNvSpPr>
              <p:nvPr/>
            </p:nvSpPr>
            <p:spPr bwMode="auto">
              <a:xfrm rot="16971021">
                <a:off x="8385849" y="4955434"/>
                <a:ext cx="68545" cy="51337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7" name="Oval 160"/>
              <p:cNvSpPr>
                <a:spLocks noChangeArrowheads="1"/>
              </p:cNvSpPr>
              <p:nvPr/>
            </p:nvSpPr>
            <p:spPr bwMode="auto">
              <a:xfrm rot="16971021">
                <a:off x="8422194" y="4747196"/>
                <a:ext cx="67227" cy="5258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8" name="Oval 161"/>
              <p:cNvSpPr>
                <a:spLocks noChangeArrowheads="1"/>
              </p:cNvSpPr>
              <p:nvPr/>
            </p:nvSpPr>
            <p:spPr bwMode="auto">
              <a:xfrm rot="16971021">
                <a:off x="8425917" y="4534938"/>
                <a:ext cx="68545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9" name="Oval 162"/>
              <p:cNvSpPr>
                <a:spLocks noChangeArrowheads="1"/>
              </p:cNvSpPr>
              <p:nvPr/>
            </p:nvSpPr>
            <p:spPr bwMode="auto">
              <a:xfrm rot="16971021">
                <a:off x="8402127" y="4853968"/>
                <a:ext cx="68545" cy="52589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" name="Oval 163"/>
              <p:cNvSpPr>
                <a:spLocks noChangeArrowheads="1"/>
              </p:cNvSpPr>
              <p:nvPr/>
            </p:nvSpPr>
            <p:spPr bwMode="auto">
              <a:xfrm rot="16971021">
                <a:off x="8427169" y="4640425"/>
                <a:ext cx="68545" cy="52589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21" name="AutoShape 164"/>
              <p:cNvCxnSpPr>
                <a:cxnSpLocks noChangeShapeType="1"/>
                <a:stCxn id="415" idx="2"/>
                <a:endCxn id="416" idx="0"/>
              </p:cNvCxnSpPr>
              <p:nvPr/>
            </p:nvCxnSpPr>
            <p:spPr bwMode="auto">
              <a:xfrm>
                <a:off x="7928038" y="4840718"/>
                <a:ext cx="464537" cy="13313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22" name="AutoShape 165"/>
              <p:cNvCxnSpPr>
                <a:cxnSpLocks noChangeShapeType="1"/>
                <a:stCxn id="415" idx="2"/>
                <a:endCxn id="419" idx="0"/>
              </p:cNvCxnSpPr>
              <p:nvPr/>
            </p:nvCxnSpPr>
            <p:spPr bwMode="auto">
              <a:xfrm>
                <a:off x="7928038" y="4840718"/>
                <a:ext cx="485823" cy="3559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23" name="AutoShape 166"/>
              <p:cNvCxnSpPr>
                <a:cxnSpLocks noChangeShapeType="1"/>
                <a:stCxn id="415" idx="2"/>
                <a:endCxn id="417" idx="0"/>
              </p:cNvCxnSpPr>
              <p:nvPr/>
            </p:nvCxnSpPr>
            <p:spPr bwMode="auto">
              <a:xfrm flipV="1">
                <a:off x="7928038" y="4766900"/>
                <a:ext cx="502100" cy="738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24" name="AutoShape 167"/>
              <p:cNvCxnSpPr>
                <a:cxnSpLocks noChangeShapeType="1"/>
                <a:stCxn id="415" idx="2"/>
                <a:endCxn id="420" idx="0"/>
              </p:cNvCxnSpPr>
              <p:nvPr/>
            </p:nvCxnSpPr>
            <p:spPr bwMode="auto">
              <a:xfrm flipV="1">
                <a:off x="7928038" y="4662765"/>
                <a:ext cx="507109" cy="17795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25" name="AutoShape 168"/>
              <p:cNvCxnSpPr>
                <a:cxnSpLocks noChangeShapeType="1"/>
                <a:stCxn id="415" idx="2"/>
                <a:endCxn id="418" idx="0"/>
              </p:cNvCxnSpPr>
              <p:nvPr/>
            </p:nvCxnSpPr>
            <p:spPr bwMode="auto">
              <a:xfrm flipV="1">
                <a:off x="7928038" y="4554675"/>
                <a:ext cx="507109" cy="28604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20" name="Rectangle 170"/>
              <p:cNvSpPr>
                <a:spLocks noChangeArrowheads="1"/>
              </p:cNvSpPr>
              <p:nvPr/>
            </p:nvSpPr>
            <p:spPr bwMode="auto">
              <a:xfrm rot="16713672">
                <a:off x="7824685" y="5070025"/>
                <a:ext cx="68545" cy="52589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1" name="Oval 171"/>
              <p:cNvSpPr>
                <a:spLocks noChangeArrowheads="1"/>
              </p:cNvSpPr>
              <p:nvPr/>
            </p:nvSpPr>
            <p:spPr bwMode="auto">
              <a:xfrm rot="16713672">
                <a:off x="8226416" y="5503923"/>
                <a:ext cx="67227" cy="52589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2" name="Oval 172"/>
              <p:cNvSpPr>
                <a:spLocks noChangeArrowheads="1"/>
              </p:cNvSpPr>
              <p:nvPr/>
            </p:nvSpPr>
            <p:spPr bwMode="auto">
              <a:xfrm rot="16713672">
                <a:off x="8313797" y="5296380"/>
                <a:ext cx="69863" cy="538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3" name="Oval 173"/>
              <p:cNvSpPr>
                <a:spLocks noChangeArrowheads="1"/>
              </p:cNvSpPr>
              <p:nvPr/>
            </p:nvSpPr>
            <p:spPr bwMode="auto">
              <a:xfrm rot="16713672">
                <a:off x="8368668" y="5058223"/>
                <a:ext cx="69863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4" name="Oval 174"/>
              <p:cNvSpPr>
                <a:spLocks noChangeArrowheads="1"/>
              </p:cNvSpPr>
              <p:nvPr/>
            </p:nvSpPr>
            <p:spPr bwMode="auto">
              <a:xfrm rot="16713672">
                <a:off x="8278986" y="5384927"/>
                <a:ext cx="68545" cy="52589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5" name="Oval 175"/>
              <p:cNvSpPr>
                <a:spLocks noChangeArrowheads="1"/>
              </p:cNvSpPr>
              <p:nvPr/>
            </p:nvSpPr>
            <p:spPr bwMode="auto">
              <a:xfrm rot="16713672">
                <a:off x="8335593" y="5183935"/>
                <a:ext cx="61954" cy="51337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26" name="AutoShape 176"/>
              <p:cNvCxnSpPr>
                <a:cxnSpLocks noChangeShapeType="1"/>
                <a:stCxn id="520" idx="2"/>
                <a:endCxn id="521" idx="0"/>
              </p:cNvCxnSpPr>
              <p:nvPr/>
            </p:nvCxnSpPr>
            <p:spPr bwMode="auto">
              <a:xfrm rot="21342651">
                <a:off x="7904636" y="5090989"/>
                <a:ext cx="314282" cy="4468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27" name="AutoShape 177"/>
              <p:cNvCxnSpPr>
                <a:cxnSpLocks noChangeShapeType="1"/>
                <a:stCxn id="520" idx="2"/>
                <a:endCxn id="524" idx="0"/>
              </p:cNvCxnSpPr>
              <p:nvPr/>
            </p:nvCxnSpPr>
            <p:spPr bwMode="auto">
              <a:xfrm rot="21342651">
                <a:off x="7900906" y="5088925"/>
                <a:ext cx="373132" cy="34931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28" name="AutoShape 178"/>
              <p:cNvCxnSpPr>
                <a:cxnSpLocks noChangeShapeType="1"/>
                <a:stCxn id="520" idx="2"/>
                <a:endCxn id="522" idx="0"/>
              </p:cNvCxnSpPr>
              <p:nvPr/>
            </p:nvCxnSpPr>
            <p:spPr bwMode="auto">
              <a:xfrm rot="21342651">
                <a:off x="7897150" y="5087471"/>
                <a:ext cx="415704" cy="250453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29" name="AutoShape 179"/>
              <p:cNvCxnSpPr>
                <a:cxnSpLocks noChangeShapeType="1"/>
                <a:stCxn id="520" idx="2"/>
                <a:endCxn id="525" idx="0"/>
              </p:cNvCxnSpPr>
              <p:nvPr/>
            </p:nvCxnSpPr>
            <p:spPr bwMode="auto">
              <a:xfrm rot="21342651">
                <a:off x="7893094" y="5085935"/>
                <a:ext cx="460780" cy="14368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30" name="AutoShape 180"/>
              <p:cNvCxnSpPr>
                <a:cxnSpLocks noChangeShapeType="1"/>
                <a:stCxn id="520" idx="2"/>
                <a:endCxn id="523" idx="0"/>
              </p:cNvCxnSpPr>
              <p:nvPr/>
            </p:nvCxnSpPr>
            <p:spPr bwMode="auto">
              <a:xfrm rot="21342651">
                <a:off x="7888959" y="5084918"/>
                <a:ext cx="492083" cy="342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31" name="AutoShape 181"/>
              <p:cNvCxnSpPr>
                <a:cxnSpLocks noChangeShapeType="1"/>
              </p:cNvCxnSpPr>
              <p:nvPr/>
            </p:nvCxnSpPr>
            <p:spPr bwMode="auto">
              <a:xfrm rot="16713672">
                <a:off x="8423890" y="504469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32" name="AutoShape 182"/>
              <p:cNvCxnSpPr>
                <a:cxnSpLocks noChangeShapeType="1"/>
              </p:cNvCxnSpPr>
              <p:nvPr/>
            </p:nvCxnSpPr>
            <p:spPr bwMode="auto">
              <a:xfrm rot="16713672">
                <a:off x="8423890" y="504469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33" name="AutoShape 183"/>
              <p:cNvCxnSpPr>
                <a:cxnSpLocks noChangeShapeType="1"/>
              </p:cNvCxnSpPr>
              <p:nvPr/>
            </p:nvCxnSpPr>
            <p:spPr bwMode="auto">
              <a:xfrm rot="16713672">
                <a:off x="8423890" y="5044697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27" name="AutoShape 184"/>
              <p:cNvCxnSpPr>
                <a:cxnSpLocks noChangeShapeType="1"/>
                <a:stCxn id="520" idx="0"/>
                <a:endCxn id="414" idx="4"/>
              </p:cNvCxnSpPr>
              <p:nvPr/>
            </p:nvCxnSpPr>
            <p:spPr bwMode="auto">
              <a:xfrm flipH="1" flipV="1">
                <a:off x="7564923" y="4877626"/>
                <a:ext cx="267954" cy="21222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28" name="AutoShape 185"/>
              <p:cNvCxnSpPr>
                <a:cxnSpLocks noChangeShapeType="1"/>
                <a:stCxn id="415" idx="0"/>
                <a:endCxn id="414" idx="4"/>
              </p:cNvCxnSpPr>
              <p:nvPr/>
            </p:nvCxnSpPr>
            <p:spPr bwMode="auto">
              <a:xfrm flipH="1">
                <a:off x="7564923" y="4827536"/>
                <a:ext cx="311778" cy="5009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29" name="AutoShape 186"/>
              <p:cNvCxnSpPr>
                <a:cxnSpLocks noChangeShapeType="1"/>
                <a:stCxn id="414" idx="0"/>
                <a:endCxn id="369" idx="2"/>
              </p:cNvCxnSpPr>
              <p:nvPr/>
            </p:nvCxnSpPr>
            <p:spPr bwMode="auto">
              <a:xfrm flipH="1" flipV="1">
                <a:off x="7218086" y="4613992"/>
                <a:ext cx="294248" cy="25177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30" name="AutoShape 187"/>
              <p:cNvCxnSpPr>
                <a:cxnSpLocks noChangeShapeType="1"/>
                <a:stCxn id="399" idx="0"/>
                <a:endCxn id="369" idx="2"/>
              </p:cNvCxnSpPr>
              <p:nvPr/>
            </p:nvCxnSpPr>
            <p:spPr bwMode="auto">
              <a:xfrm>
                <a:off x="7161741" y="4180314"/>
                <a:ext cx="56345" cy="4336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31" name="Rectangle 188"/>
              <p:cNvSpPr>
                <a:spLocks noChangeArrowheads="1"/>
              </p:cNvSpPr>
              <p:nvPr/>
            </p:nvSpPr>
            <p:spPr bwMode="auto">
              <a:xfrm rot="7155978">
                <a:off x="6577754" y="4574549"/>
                <a:ext cx="69863" cy="5384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32" name="AutoShape 189"/>
              <p:cNvCxnSpPr>
                <a:cxnSpLocks noChangeShapeType="1"/>
                <a:stCxn id="431" idx="2"/>
                <a:endCxn id="433" idx="0"/>
              </p:cNvCxnSpPr>
              <p:nvPr/>
            </p:nvCxnSpPr>
            <p:spPr bwMode="auto">
              <a:xfrm flipH="1" flipV="1">
                <a:off x="6330333" y="4443948"/>
                <a:ext cx="255433" cy="1423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33" name="Oval 190"/>
              <p:cNvSpPr>
                <a:spLocks noChangeArrowheads="1"/>
              </p:cNvSpPr>
              <p:nvPr/>
            </p:nvSpPr>
            <p:spPr bwMode="auto">
              <a:xfrm rot="7155978">
                <a:off x="6271051" y="4401869"/>
                <a:ext cx="67227" cy="538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4" name="Rectangle 191"/>
              <p:cNvSpPr>
                <a:spLocks noChangeArrowheads="1"/>
              </p:cNvSpPr>
              <p:nvPr/>
            </p:nvSpPr>
            <p:spPr bwMode="auto">
              <a:xfrm rot="7155978">
                <a:off x="5907903" y="4309564"/>
                <a:ext cx="68545" cy="52589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5" name="Oval 192"/>
              <p:cNvSpPr>
                <a:spLocks noChangeArrowheads="1"/>
              </p:cNvSpPr>
              <p:nvPr/>
            </p:nvSpPr>
            <p:spPr bwMode="auto">
              <a:xfrm rot="7155978">
                <a:off x="5428341" y="3982657"/>
                <a:ext cx="68545" cy="52589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6" name="Oval 193"/>
              <p:cNvSpPr>
                <a:spLocks noChangeArrowheads="1"/>
              </p:cNvSpPr>
              <p:nvPr/>
            </p:nvSpPr>
            <p:spPr bwMode="auto">
              <a:xfrm rot="7155978">
                <a:off x="5349490" y="4172441"/>
                <a:ext cx="67227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7" name="Oval 194"/>
              <p:cNvSpPr>
                <a:spLocks noChangeArrowheads="1"/>
              </p:cNvSpPr>
              <p:nvPr/>
            </p:nvSpPr>
            <p:spPr bwMode="auto">
              <a:xfrm rot="7155978">
                <a:off x="5296868" y="4374121"/>
                <a:ext cx="68545" cy="5133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8" name="Oval 195"/>
              <p:cNvSpPr>
                <a:spLocks noChangeArrowheads="1"/>
              </p:cNvSpPr>
              <p:nvPr/>
            </p:nvSpPr>
            <p:spPr bwMode="auto">
              <a:xfrm rot="7155978">
                <a:off x="5388273" y="4071008"/>
                <a:ext cx="68545" cy="538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9" name="Oval 196"/>
              <p:cNvSpPr>
                <a:spLocks noChangeArrowheads="1"/>
              </p:cNvSpPr>
              <p:nvPr/>
            </p:nvSpPr>
            <p:spPr bwMode="auto">
              <a:xfrm rot="7155978">
                <a:off x="5320691" y="4272622"/>
                <a:ext cx="67227" cy="51337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40" name="AutoShape 197"/>
              <p:cNvCxnSpPr>
                <a:cxnSpLocks noChangeShapeType="1"/>
                <a:stCxn id="434" idx="2"/>
                <a:endCxn id="435" idx="0"/>
              </p:cNvCxnSpPr>
              <p:nvPr/>
            </p:nvCxnSpPr>
            <p:spPr bwMode="auto">
              <a:xfrm flipH="1" flipV="1">
                <a:off x="5490160" y="4026088"/>
                <a:ext cx="428225" cy="2965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41" name="AutoShape 198"/>
              <p:cNvCxnSpPr>
                <a:cxnSpLocks noChangeShapeType="1"/>
                <a:stCxn id="434" idx="2"/>
                <a:endCxn id="438" idx="0"/>
              </p:cNvCxnSpPr>
              <p:nvPr/>
            </p:nvCxnSpPr>
            <p:spPr bwMode="auto">
              <a:xfrm flipH="1" flipV="1">
                <a:off x="5446336" y="4113087"/>
                <a:ext cx="472049" cy="2095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42" name="AutoShape 199"/>
              <p:cNvCxnSpPr>
                <a:cxnSpLocks noChangeShapeType="1"/>
                <a:stCxn id="434" idx="2"/>
                <a:endCxn id="436" idx="0"/>
              </p:cNvCxnSpPr>
              <p:nvPr/>
            </p:nvCxnSpPr>
            <p:spPr bwMode="auto">
              <a:xfrm flipH="1" flipV="1">
                <a:off x="5407520" y="4213268"/>
                <a:ext cx="510865" cy="1094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43" name="AutoShape 200"/>
              <p:cNvCxnSpPr>
                <a:cxnSpLocks noChangeShapeType="1"/>
                <a:stCxn id="434" idx="2"/>
                <a:endCxn id="439" idx="0"/>
              </p:cNvCxnSpPr>
              <p:nvPr/>
            </p:nvCxnSpPr>
            <p:spPr bwMode="auto">
              <a:xfrm flipH="1" flipV="1">
                <a:off x="5377469" y="4312131"/>
                <a:ext cx="540916" cy="105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44" name="AutoShape 201"/>
              <p:cNvCxnSpPr>
                <a:cxnSpLocks noChangeShapeType="1"/>
                <a:stCxn id="434" idx="2"/>
                <a:endCxn id="437" idx="0"/>
              </p:cNvCxnSpPr>
              <p:nvPr/>
            </p:nvCxnSpPr>
            <p:spPr bwMode="auto">
              <a:xfrm flipH="1">
                <a:off x="5356183" y="4322677"/>
                <a:ext cx="562202" cy="9359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45" name="Rectangle 202"/>
              <p:cNvSpPr>
                <a:spLocks noChangeArrowheads="1"/>
              </p:cNvSpPr>
              <p:nvPr/>
            </p:nvSpPr>
            <p:spPr bwMode="auto">
              <a:xfrm rot="7155978">
                <a:off x="6004283" y="4127656"/>
                <a:ext cx="69863" cy="52589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6" name="Oval 203"/>
              <p:cNvSpPr>
                <a:spLocks noChangeArrowheads="1"/>
              </p:cNvSpPr>
              <p:nvPr/>
            </p:nvSpPr>
            <p:spPr bwMode="auto">
              <a:xfrm rot="7155978">
                <a:off x="5748917" y="3550330"/>
                <a:ext cx="67227" cy="538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7" name="Oval 204"/>
              <p:cNvSpPr>
                <a:spLocks noChangeArrowheads="1"/>
              </p:cNvSpPr>
              <p:nvPr/>
            </p:nvSpPr>
            <p:spPr bwMode="auto">
              <a:xfrm rot="7155978">
                <a:off x="5603638" y="3705941"/>
                <a:ext cx="68545" cy="563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8" name="Oval 205"/>
              <p:cNvSpPr>
                <a:spLocks noChangeArrowheads="1"/>
              </p:cNvSpPr>
              <p:nvPr/>
            </p:nvSpPr>
            <p:spPr bwMode="auto">
              <a:xfrm rot="7155978">
                <a:off x="5482215" y="3889067"/>
                <a:ext cx="67227" cy="5258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9" name="Oval 206"/>
              <p:cNvSpPr>
                <a:spLocks noChangeArrowheads="1"/>
              </p:cNvSpPr>
              <p:nvPr/>
            </p:nvSpPr>
            <p:spPr bwMode="auto">
              <a:xfrm rot="7155978">
                <a:off x="5666244" y="3622797"/>
                <a:ext cx="68545" cy="5258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0" name="Oval 207"/>
              <p:cNvSpPr>
                <a:spLocks noChangeArrowheads="1"/>
              </p:cNvSpPr>
              <p:nvPr/>
            </p:nvSpPr>
            <p:spPr bwMode="auto">
              <a:xfrm rot="7155978">
                <a:off x="5537275" y="3791556"/>
                <a:ext cx="68545" cy="538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51" name="AutoShape 208"/>
              <p:cNvCxnSpPr>
                <a:cxnSpLocks noChangeShapeType="1"/>
                <a:stCxn id="445" idx="2"/>
                <a:endCxn id="446" idx="0"/>
              </p:cNvCxnSpPr>
              <p:nvPr/>
            </p:nvCxnSpPr>
            <p:spPr bwMode="auto">
              <a:xfrm flipH="1" flipV="1">
                <a:off x="5808198" y="3592410"/>
                <a:ext cx="209104" cy="54835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2" name="AutoShape 209"/>
              <p:cNvCxnSpPr>
                <a:cxnSpLocks noChangeShapeType="1"/>
                <a:stCxn id="445" idx="2"/>
                <a:endCxn id="449" idx="0"/>
              </p:cNvCxnSpPr>
              <p:nvPr/>
            </p:nvCxnSpPr>
            <p:spPr bwMode="auto">
              <a:xfrm flipH="1" flipV="1">
                <a:off x="5726811" y="3666228"/>
                <a:ext cx="290492" cy="4745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3" name="AutoShape 210"/>
              <p:cNvCxnSpPr>
                <a:cxnSpLocks noChangeShapeType="1"/>
                <a:stCxn id="445" idx="2"/>
                <a:endCxn id="447" idx="0"/>
              </p:cNvCxnSpPr>
              <p:nvPr/>
            </p:nvCxnSpPr>
            <p:spPr bwMode="auto">
              <a:xfrm flipH="1" flipV="1">
                <a:off x="5661700" y="3746636"/>
                <a:ext cx="355602" cy="39413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4" name="AutoShape 211"/>
              <p:cNvCxnSpPr>
                <a:cxnSpLocks noChangeShapeType="1"/>
                <a:stCxn id="445" idx="2"/>
                <a:endCxn id="450" idx="0"/>
              </p:cNvCxnSpPr>
              <p:nvPr/>
            </p:nvCxnSpPr>
            <p:spPr bwMode="auto">
              <a:xfrm flipH="1" flipV="1">
                <a:off x="5596590" y="3833635"/>
                <a:ext cx="420712" cy="307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5" name="AutoShape 212"/>
              <p:cNvCxnSpPr>
                <a:cxnSpLocks noChangeShapeType="1"/>
                <a:stCxn id="445" idx="2"/>
                <a:endCxn id="448" idx="0"/>
              </p:cNvCxnSpPr>
              <p:nvPr/>
            </p:nvCxnSpPr>
            <p:spPr bwMode="auto">
              <a:xfrm flipH="1" flipV="1">
                <a:off x="5541497" y="3929862"/>
                <a:ext cx="475806" cy="2109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6" name="AutoShape 213"/>
              <p:cNvCxnSpPr>
                <a:cxnSpLocks noChangeShapeType="1"/>
              </p:cNvCxnSpPr>
              <p:nvPr/>
            </p:nvCxnSpPr>
            <p:spPr bwMode="auto">
              <a:xfrm rot="7155978">
                <a:off x="5482647" y="3965452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7" name="AutoShape 214"/>
              <p:cNvCxnSpPr>
                <a:cxnSpLocks noChangeShapeType="1"/>
              </p:cNvCxnSpPr>
              <p:nvPr/>
            </p:nvCxnSpPr>
            <p:spPr bwMode="auto">
              <a:xfrm rot="7155978">
                <a:off x="5482647" y="3965452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8" name="AutoShape 215"/>
              <p:cNvCxnSpPr>
                <a:cxnSpLocks noChangeShapeType="1"/>
              </p:cNvCxnSpPr>
              <p:nvPr/>
            </p:nvCxnSpPr>
            <p:spPr bwMode="auto">
              <a:xfrm rot="7155978">
                <a:off x="5482647" y="3965452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9" name="AutoShape 216"/>
              <p:cNvCxnSpPr>
                <a:cxnSpLocks noChangeShapeType="1"/>
                <a:stCxn id="445" idx="0"/>
                <a:endCxn id="433" idx="4"/>
              </p:cNvCxnSpPr>
              <p:nvPr/>
            </p:nvCxnSpPr>
            <p:spPr bwMode="auto">
              <a:xfrm>
                <a:off x="6064883" y="4168451"/>
                <a:ext cx="217869" cy="2478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60" name="AutoShape 217"/>
              <p:cNvCxnSpPr>
                <a:cxnSpLocks noChangeShapeType="1"/>
                <a:stCxn id="434" idx="0"/>
                <a:endCxn id="433" idx="4"/>
              </p:cNvCxnSpPr>
              <p:nvPr/>
            </p:nvCxnSpPr>
            <p:spPr bwMode="auto">
              <a:xfrm>
                <a:off x="5965966" y="4350358"/>
                <a:ext cx="316786" cy="659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61" name="Oval 218"/>
              <p:cNvSpPr>
                <a:spLocks noChangeArrowheads="1"/>
              </p:cNvSpPr>
              <p:nvPr/>
            </p:nvSpPr>
            <p:spPr bwMode="auto">
              <a:xfrm rot="4651238">
                <a:off x="6203403" y="4847410"/>
                <a:ext cx="68545" cy="538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2" name="Rectangle 219"/>
              <p:cNvSpPr>
                <a:spLocks noChangeArrowheads="1"/>
              </p:cNvSpPr>
              <p:nvPr/>
            </p:nvSpPr>
            <p:spPr bwMode="auto">
              <a:xfrm rot="4651238">
                <a:off x="5886584" y="5020091"/>
                <a:ext cx="69863" cy="5384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3" name="Oval 220"/>
              <p:cNvSpPr>
                <a:spLocks noChangeArrowheads="1"/>
              </p:cNvSpPr>
              <p:nvPr/>
            </p:nvSpPr>
            <p:spPr bwMode="auto">
              <a:xfrm rot="4651238">
                <a:off x="5340692" y="5076772"/>
                <a:ext cx="68545" cy="538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4" name="Oval 221"/>
              <p:cNvSpPr>
                <a:spLocks noChangeArrowheads="1"/>
              </p:cNvSpPr>
              <p:nvPr/>
            </p:nvSpPr>
            <p:spPr bwMode="auto">
              <a:xfrm rot="4651238">
                <a:off x="5407055" y="5282374"/>
                <a:ext cx="68545" cy="5258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5" name="Oval 222"/>
              <p:cNvSpPr>
                <a:spLocks noChangeArrowheads="1"/>
              </p:cNvSpPr>
              <p:nvPr/>
            </p:nvSpPr>
            <p:spPr bwMode="auto">
              <a:xfrm rot="4651238">
                <a:off x="5505972" y="5478913"/>
                <a:ext cx="68545" cy="57598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6" name="Oval 223"/>
              <p:cNvSpPr>
                <a:spLocks noChangeArrowheads="1"/>
              </p:cNvSpPr>
              <p:nvPr/>
            </p:nvSpPr>
            <p:spPr bwMode="auto">
              <a:xfrm rot="4651238">
                <a:off x="5369524" y="5178271"/>
                <a:ext cx="67227" cy="538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7" name="Oval 224"/>
              <p:cNvSpPr>
                <a:spLocks noChangeArrowheads="1"/>
              </p:cNvSpPr>
              <p:nvPr/>
            </p:nvSpPr>
            <p:spPr bwMode="auto">
              <a:xfrm rot="4651238">
                <a:off x="5453383" y="5382555"/>
                <a:ext cx="68545" cy="52589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68" name="AutoShape 225"/>
              <p:cNvCxnSpPr>
                <a:cxnSpLocks noChangeShapeType="1"/>
                <a:stCxn id="462" idx="2"/>
                <a:endCxn id="463" idx="0"/>
              </p:cNvCxnSpPr>
              <p:nvPr/>
            </p:nvCxnSpPr>
            <p:spPr bwMode="auto">
              <a:xfrm flipH="1">
                <a:off x="5402511" y="5054261"/>
                <a:ext cx="494588" cy="448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69" name="AutoShape 226"/>
              <p:cNvCxnSpPr>
                <a:cxnSpLocks noChangeShapeType="1"/>
                <a:stCxn id="462" idx="2"/>
                <a:endCxn id="466" idx="0"/>
              </p:cNvCxnSpPr>
              <p:nvPr/>
            </p:nvCxnSpPr>
            <p:spPr bwMode="auto">
              <a:xfrm flipH="1">
                <a:off x="5431310" y="5054261"/>
                <a:ext cx="465789" cy="14499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70" name="AutoShape 227"/>
              <p:cNvCxnSpPr>
                <a:cxnSpLocks noChangeShapeType="1"/>
                <a:stCxn id="462" idx="2"/>
                <a:endCxn id="464" idx="0"/>
              </p:cNvCxnSpPr>
              <p:nvPr/>
            </p:nvCxnSpPr>
            <p:spPr bwMode="auto">
              <a:xfrm flipH="1">
                <a:off x="5467622" y="5054261"/>
                <a:ext cx="429477" cy="2504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71" name="AutoShape 228"/>
              <p:cNvCxnSpPr>
                <a:cxnSpLocks noChangeShapeType="1"/>
                <a:stCxn id="462" idx="2"/>
                <a:endCxn id="467" idx="0"/>
              </p:cNvCxnSpPr>
              <p:nvPr/>
            </p:nvCxnSpPr>
            <p:spPr bwMode="auto">
              <a:xfrm flipH="1">
                <a:off x="5513950" y="5054261"/>
                <a:ext cx="383149" cy="34931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72" name="AutoShape 229"/>
              <p:cNvCxnSpPr>
                <a:cxnSpLocks noChangeShapeType="1"/>
                <a:stCxn id="462" idx="2"/>
                <a:endCxn id="465" idx="0"/>
              </p:cNvCxnSpPr>
              <p:nvPr/>
            </p:nvCxnSpPr>
            <p:spPr bwMode="auto">
              <a:xfrm flipH="1">
                <a:off x="5569043" y="5054261"/>
                <a:ext cx="328056" cy="4468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73" name="Rectangle 230"/>
              <p:cNvSpPr>
                <a:spLocks noChangeArrowheads="1"/>
              </p:cNvSpPr>
              <p:nvPr/>
            </p:nvSpPr>
            <p:spPr bwMode="auto">
              <a:xfrm rot="4651238">
                <a:off x="5832743" y="4807931"/>
                <a:ext cx="69863" cy="5634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4" name="Oval 231"/>
              <p:cNvSpPr>
                <a:spLocks noChangeArrowheads="1"/>
              </p:cNvSpPr>
              <p:nvPr/>
            </p:nvSpPr>
            <p:spPr bwMode="auto">
              <a:xfrm rot="4651238">
                <a:off x="5275615" y="4523140"/>
                <a:ext cx="67227" cy="538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5" name="Oval 232"/>
              <p:cNvSpPr>
                <a:spLocks noChangeArrowheads="1"/>
              </p:cNvSpPr>
              <p:nvPr/>
            </p:nvSpPr>
            <p:spPr bwMode="auto">
              <a:xfrm rot="4651238">
                <a:off x="5278152" y="4741957"/>
                <a:ext cx="65909" cy="538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6" name="Oval 233"/>
              <p:cNvSpPr>
                <a:spLocks noChangeArrowheads="1"/>
              </p:cNvSpPr>
              <p:nvPr/>
            </p:nvSpPr>
            <p:spPr bwMode="auto">
              <a:xfrm rot="4651238">
                <a:off x="5311894" y="4968682"/>
                <a:ext cx="68545" cy="538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7" name="Oval 234"/>
              <p:cNvSpPr>
                <a:spLocks noChangeArrowheads="1"/>
              </p:cNvSpPr>
              <p:nvPr/>
            </p:nvSpPr>
            <p:spPr bwMode="auto">
              <a:xfrm rot="4651238">
                <a:off x="5266817" y="4632549"/>
                <a:ext cx="68545" cy="538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8" name="Oval 235"/>
              <p:cNvSpPr>
                <a:spLocks noChangeArrowheads="1"/>
              </p:cNvSpPr>
              <p:nvPr/>
            </p:nvSpPr>
            <p:spPr bwMode="auto">
              <a:xfrm rot="4651238">
                <a:off x="5286851" y="4853968"/>
                <a:ext cx="68545" cy="52589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79" name="AutoShape 236"/>
              <p:cNvCxnSpPr>
                <a:cxnSpLocks noChangeShapeType="1"/>
                <a:stCxn id="473" idx="2"/>
                <a:endCxn id="474" idx="0"/>
              </p:cNvCxnSpPr>
              <p:nvPr/>
            </p:nvCxnSpPr>
            <p:spPr bwMode="auto">
              <a:xfrm flipH="1" flipV="1">
                <a:off x="5336149" y="4542811"/>
                <a:ext cx="505857" cy="29790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80" name="AutoShape 237"/>
              <p:cNvCxnSpPr>
                <a:cxnSpLocks noChangeShapeType="1"/>
                <a:stCxn id="473" idx="2"/>
                <a:endCxn id="477" idx="0"/>
              </p:cNvCxnSpPr>
              <p:nvPr/>
            </p:nvCxnSpPr>
            <p:spPr bwMode="auto">
              <a:xfrm flipH="1" flipV="1">
                <a:off x="5328636" y="4654856"/>
                <a:ext cx="513369" cy="18586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81" name="AutoShape 238"/>
              <p:cNvCxnSpPr>
                <a:cxnSpLocks noChangeShapeType="1"/>
                <a:stCxn id="473" idx="2"/>
                <a:endCxn id="475" idx="0"/>
              </p:cNvCxnSpPr>
              <p:nvPr/>
            </p:nvCxnSpPr>
            <p:spPr bwMode="auto">
              <a:xfrm flipH="1" flipV="1">
                <a:off x="5337401" y="4764264"/>
                <a:ext cx="504605" cy="76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2" name="AutoShape 239"/>
              <p:cNvCxnSpPr>
                <a:cxnSpLocks noChangeShapeType="1"/>
                <a:stCxn id="473" idx="2"/>
                <a:endCxn id="478" idx="0"/>
              </p:cNvCxnSpPr>
              <p:nvPr/>
            </p:nvCxnSpPr>
            <p:spPr bwMode="auto">
              <a:xfrm flipH="1">
                <a:off x="5348670" y="4840718"/>
                <a:ext cx="493335" cy="369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3" name="AutoShape 240"/>
              <p:cNvCxnSpPr>
                <a:cxnSpLocks noChangeShapeType="1"/>
                <a:stCxn id="473" idx="2"/>
                <a:endCxn id="476" idx="0"/>
              </p:cNvCxnSpPr>
              <p:nvPr/>
            </p:nvCxnSpPr>
            <p:spPr bwMode="auto">
              <a:xfrm flipH="1">
                <a:off x="5373713" y="4840718"/>
                <a:ext cx="468293" cy="1502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4" name="AutoShape 241"/>
              <p:cNvCxnSpPr>
                <a:cxnSpLocks noChangeShapeType="1"/>
              </p:cNvCxnSpPr>
              <p:nvPr/>
            </p:nvCxnSpPr>
            <p:spPr bwMode="auto">
              <a:xfrm rot="4651238">
                <a:off x="5356183" y="50595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5" name="AutoShape 242"/>
              <p:cNvCxnSpPr>
                <a:cxnSpLocks noChangeShapeType="1"/>
              </p:cNvCxnSpPr>
              <p:nvPr/>
            </p:nvCxnSpPr>
            <p:spPr bwMode="auto">
              <a:xfrm rot="4651238">
                <a:off x="5356183" y="50595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6" name="AutoShape 243"/>
              <p:cNvCxnSpPr>
                <a:cxnSpLocks noChangeShapeType="1"/>
              </p:cNvCxnSpPr>
              <p:nvPr/>
            </p:nvCxnSpPr>
            <p:spPr bwMode="auto">
              <a:xfrm rot="4651238">
                <a:off x="5356183" y="50595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7" name="AutoShape 244"/>
              <p:cNvCxnSpPr>
                <a:cxnSpLocks noChangeShapeType="1"/>
                <a:stCxn id="473" idx="0"/>
                <a:endCxn id="461" idx="4"/>
              </p:cNvCxnSpPr>
              <p:nvPr/>
            </p:nvCxnSpPr>
            <p:spPr bwMode="auto">
              <a:xfrm>
                <a:off x="5895847" y="4827536"/>
                <a:ext cx="315534" cy="5404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88" name="AutoShape 245"/>
              <p:cNvCxnSpPr>
                <a:cxnSpLocks noChangeShapeType="1"/>
                <a:stCxn id="462" idx="0"/>
                <a:endCxn id="461" idx="4"/>
              </p:cNvCxnSpPr>
              <p:nvPr/>
            </p:nvCxnSpPr>
            <p:spPr bwMode="auto">
              <a:xfrm flipV="1">
                <a:off x="5949688" y="4881581"/>
                <a:ext cx="261693" cy="15949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489" name="Oval 246"/>
              <p:cNvSpPr>
                <a:spLocks noChangeArrowheads="1"/>
              </p:cNvSpPr>
              <p:nvPr/>
            </p:nvSpPr>
            <p:spPr bwMode="auto">
              <a:xfrm rot="9619548">
                <a:off x="6584513" y="4128905"/>
                <a:ext cx="63858" cy="6063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0" name="Rectangle 247"/>
              <p:cNvSpPr>
                <a:spLocks noChangeArrowheads="1"/>
              </p:cNvSpPr>
              <p:nvPr/>
            </p:nvSpPr>
            <p:spPr bwMode="auto">
              <a:xfrm rot="9619548">
                <a:off x="6352871" y="3820454"/>
                <a:ext cx="65110" cy="59318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1" name="Oval 248"/>
              <p:cNvSpPr>
                <a:spLocks noChangeArrowheads="1"/>
              </p:cNvSpPr>
              <p:nvPr/>
            </p:nvSpPr>
            <p:spPr bwMode="auto">
              <a:xfrm rot="9619548">
                <a:off x="6188843" y="3257595"/>
                <a:ext cx="63858" cy="59318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2" name="Oval 249"/>
              <p:cNvSpPr>
                <a:spLocks noChangeArrowheads="1"/>
              </p:cNvSpPr>
              <p:nvPr/>
            </p:nvSpPr>
            <p:spPr bwMode="auto">
              <a:xfrm rot="9619548">
                <a:off x="5997269" y="3352503"/>
                <a:ext cx="62606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3" name="Oval 250"/>
              <p:cNvSpPr>
                <a:spLocks noChangeArrowheads="1"/>
              </p:cNvSpPr>
              <p:nvPr/>
            </p:nvSpPr>
            <p:spPr bwMode="auto">
              <a:xfrm rot="9619548">
                <a:off x="5819467" y="3465866"/>
                <a:ext cx="63858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4" name="Oval 251"/>
              <p:cNvSpPr>
                <a:spLocks noChangeArrowheads="1"/>
              </p:cNvSpPr>
              <p:nvPr/>
            </p:nvSpPr>
            <p:spPr bwMode="auto">
              <a:xfrm rot="9619548">
                <a:off x="6092430" y="3302412"/>
                <a:ext cx="63858" cy="6063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5" name="Oval 252"/>
              <p:cNvSpPr>
                <a:spLocks noChangeArrowheads="1"/>
              </p:cNvSpPr>
              <p:nvPr/>
            </p:nvSpPr>
            <p:spPr bwMode="auto">
              <a:xfrm rot="9619548">
                <a:off x="5908368" y="3405230"/>
                <a:ext cx="62606" cy="566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96" name="AutoShape 253"/>
              <p:cNvCxnSpPr>
                <a:cxnSpLocks noChangeShapeType="1"/>
                <a:stCxn id="490" idx="2"/>
                <a:endCxn id="491" idx="0"/>
              </p:cNvCxnSpPr>
              <p:nvPr/>
            </p:nvCxnSpPr>
            <p:spPr bwMode="auto">
              <a:xfrm flipH="1" flipV="1">
                <a:off x="6230163" y="3312958"/>
                <a:ext cx="143994" cy="5035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97" name="AutoShape 254"/>
              <p:cNvCxnSpPr>
                <a:cxnSpLocks noChangeShapeType="1"/>
                <a:stCxn id="490" idx="2"/>
                <a:endCxn id="494" idx="0"/>
              </p:cNvCxnSpPr>
              <p:nvPr/>
            </p:nvCxnSpPr>
            <p:spPr bwMode="auto">
              <a:xfrm flipH="1" flipV="1">
                <a:off x="6133750" y="3357776"/>
                <a:ext cx="240407" cy="4587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98" name="AutoShape 255"/>
              <p:cNvCxnSpPr>
                <a:cxnSpLocks noChangeShapeType="1"/>
                <a:stCxn id="490" idx="2"/>
                <a:endCxn id="492" idx="0"/>
              </p:cNvCxnSpPr>
              <p:nvPr/>
            </p:nvCxnSpPr>
            <p:spPr bwMode="auto">
              <a:xfrm flipH="1" flipV="1">
                <a:off x="6037336" y="3407866"/>
                <a:ext cx="336820" cy="40863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9" name="AutoShape 256"/>
              <p:cNvCxnSpPr>
                <a:cxnSpLocks noChangeShapeType="1"/>
                <a:stCxn id="490" idx="2"/>
                <a:endCxn id="495" idx="0"/>
              </p:cNvCxnSpPr>
              <p:nvPr/>
            </p:nvCxnSpPr>
            <p:spPr bwMode="auto">
              <a:xfrm flipH="1" flipV="1">
                <a:off x="5950940" y="3467184"/>
                <a:ext cx="423217" cy="34931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00" name="AutoShape 257"/>
              <p:cNvCxnSpPr>
                <a:cxnSpLocks noChangeShapeType="1"/>
                <a:stCxn id="490" idx="2"/>
                <a:endCxn id="493" idx="0"/>
              </p:cNvCxnSpPr>
              <p:nvPr/>
            </p:nvCxnSpPr>
            <p:spPr bwMode="auto">
              <a:xfrm flipH="1" flipV="1">
                <a:off x="5860787" y="3521229"/>
                <a:ext cx="513369" cy="295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01" name="Rectangle 258"/>
              <p:cNvSpPr>
                <a:spLocks noChangeArrowheads="1"/>
              </p:cNvSpPr>
              <p:nvPr/>
            </p:nvSpPr>
            <p:spPr bwMode="auto">
              <a:xfrm rot="9619548">
                <a:off x="6608303" y="3746636"/>
                <a:ext cx="72623" cy="5668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2" name="Oval 259"/>
              <p:cNvSpPr>
                <a:spLocks noChangeArrowheads="1"/>
              </p:cNvSpPr>
              <p:nvPr/>
            </p:nvSpPr>
            <p:spPr bwMode="auto">
              <a:xfrm rot="9619548">
                <a:off x="6803634" y="3162686"/>
                <a:ext cx="68867" cy="54045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3" name="Oval 260"/>
              <p:cNvSpPr>
                <a:spLocks noChangeArrowheads="1"/>
              </p:cNvSpPr>
              <p:nvPr/>
            </p:nvSpPr>
            <p:spPr bwMode="auto">
              <a:xfrm rot="9619548">
                <a:off x="6560723" y="3160050"/>
                <a:ext cx="68867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4" name="Oval 261"/>
              <p:cNvSpPr>
                <a:spLocks noChangeArrowheads="1"/>
              </p:cNvSpPr>
              <p:nvPr/>
            </p:nvSpPr>
            <p:spPr bwMode="auto">
              <a:xfrm rot="9619548">
                <a:off x="6316559" y="3211459"/>
                <a:ext cx="68867" cy="566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5" name="Oval 262"/>
              <p:cNvSpPr>
                <a:spLocks noChangeArrowheads="1"/>
              </p:cNvSpPr>
              <p:nvPr/>
            </p:nvSpPr>
            <p:spPr bwMode="auto">
              <a:xfrm rot="9619548">
                <a:off x="6673414" y="3161368"/>
                <a:ext cx="68867" cy="5536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6" name="Oval 263"/>
              <p:cNvSpPr>
                <a:spLocks noChangeArrowheads="1"/>
              </p:cNvSpPr>
              <p:nvPr/>
            </p:nvSpPr>
            <p:spPr bwMode="auto">
              <a:xfrm rot="9619548">
                <a:off x="6443023" y="3181141"/>
                <a:ext cx="67615" cy="59318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07" name="AutoShape 264"/>
              <p:cNvCxnSpPr>
                <a:cxnSpLocks noChangeShapeType="1"/>
                <a:stCxn id="501" idx="2"/>
                <a:endCxn id="502" idx="7"/>
              </p:cNvCxnSpPr>
              <p:nvPr/>
            </p:nvCxnSpPr>
            <p:spPr bwMode="auto">
              <a:xfrm flipV="1">
                <a:off x="6632094" y="3219368"/>
                <a:ext cx="190322" cy="5233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8" name="AutoShape 265"/>
              <p:cNvCxnSpPr>
                <a:cxnSpLocks noChangeShapeType="1"/>
                <a:stCxn id="501" idx="2"/>
                <a:endCxn id="505" idx="0"/>
              </p:cNvCxnSpPr>
              <p:nvPr/>
            </p:nvCxnSpPr>
            <p:spPr bwMode="auto">
              <a:xfrm flipV="1">
                <a:off x="6632094" y="3216731"/>
                <a:ext cx="85144" cy="52595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09" name="AutoShape 266"/>
              <p:cNvCxnSpPr>
                <a:cxnSpLocks noChangeShapeType="1"/>
                <a:stCxn id="501" idx="2"/>
                <a:endCxn id="503" idx="0"/>
              </p:cNvCxnSpPr>
              <p:nvPr/>
            </p:nvCxnSpPr>
            <p:spPr bwMode="auto">
              <a:xfrm flipH="1" flipV="1">
                <a:off x="6604547" y="3215413"/>
                <a:ext cx="27547" cy="52726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0" name="AutoShape 267"/>
              <p:cNvCxnSpPr>
                <a:cxnSpLocks noChangeShapeType="1"/>
                <a:stCxn id="501" idx="2"/>
                <a:endCxn id="506" idx="0"/>
              </p:cNvCxnSpPr>
              <p:nvPr/>
            </p:nvCxnSpPr>
            <p:spPr bwMode="auto">
              <a:xfrm flipH="1" flipV="1">
                <a:off x="6488100" y="3243095"/>
                <a:ext cx="143994" cy="49958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1" name="AutoShape 268"/>
              <p:cNvCxnSpPr>
                <a:cxnSpLocks noChangeShapeType="1"/>
                <a:stCxn id="501" idx="2"/>
                <a:endCxn id="504" idx="0"/>
              </p:cNvCxnSpPr>
              <p:nvPr/>
            </p:nvCxnSpPr>
            <p:spPr bwMode="auto">
              <a:xfrm flipH="1" flipV="1">
                <a:off x="6360383" y="3266822"/>
                <a:ext cx="271710" cy="4758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" name="AutoShape 269"/>
              <p:cNvCxnSpPr>
                <a:cxnSpLocks noChangeShapeType="1"/>
              </p:cNvCxnSpPr>
              <p:nvPr/>
            </p:nvCxnSpPr>
            <p:spPr bwMode="auto">
              <a:xfrm rot="9619548">
                <a:off x="6260214" y="328527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3" name="AutoShape 270"/>
              <p:cNvCxnSpPr>
                <a:cxnSpLocks noChangeShapeType="1"/>
              </p:cNvCxnSpPr>
              <p:nvPr/>
            </p:nvCxnSpPr>
            <p:spPr bwMode="auto">
              <a:xfrm rot="9619548">
                <a:off x="6260214" y="328527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4" name="AutoShape 271"/>
              <p:cNvCxnSpPr>
                <a:cxnSpLocks noChangeShapeType="1"/>
                <a:stCxn id="501" idx="0"/>
                <a:endCxn id="489" idx="4"/>
              </p:cNvCxnSpPr>
              <p:nvPr/>
            </p:nvCxnSpPr>
            <p:spPr bwMode="auto">
              <a:xfrm flipH="1">
                <a:off x="6605799" y="3808590"/>
                <a:ext cx="50085" cy="31504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5" name="AutoShape 272"/>
              <p:cNvCxnSpPr>
                <a:cxnSpLocks noChangeShapeType="1"/>
                <a:stCxn id="490" idx="0"/>
                <a:endCxn id="489" idx="4"/>
              </p:cNvCxnSpPr>
              <p:nvPr/>
            </p:nvCxnSpPr>
            <p:spPr bwMode="auto">
              <a:xfrm>
                <a:off x="6396695" y="3883726"/>
                <a:ext cx="209104" cy="23990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6" name="AutoShape 273"/>
              <p:cNvCxnSpPr>
                <a:cxnSpLocks noChangeShapeType="1"/>
                <a:stCxn id="489" idx="0"/>
                <a:endCxn id="431" idx="2"/>
              </p:cNvCxnSpPr>
              <p:nvPr/>
            </p:nvCxnSpPr>
            <p:spPr bwMode="auto">
              <a:xfrm flipH="1">
                <a:off x="6585765" y="4190860"/>
                <a:ext cx="42572" cy="39545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7" name="AutoShape 274"/>
              <p:cNvCxnSpPr>
                <a:cxnSpLocks noChangeShapeType="1"/>
                <a:stCxn id="461" idx="0"/>
                <a:endCxn id="431" idx="2"/>
              </p:cNvCxnSpPr>
              <p:nvPr/>
            </p:nvCxnSpPr>
            <p:spPr bwMode="auto">
              <a:xfrm flipV="1">
                <a:off x="6263970" y="4586311"/>
                <a:ext cx="321795" cy="28340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8" name="AutoShape 275"/>
              <p:cNvCxnSpPr>
                <a:cxnSpLocks noChangeShapeType="1"/>
                <a:stCxn id="279" idx="1"/>
                <a:endCxn id="431" idx="0"/>
              </p:cNvCxnSpPr>
              <p:nvPr/>
            </p:nvCxnSpPr>
            <p:spPr bwMode="auto">
              <a:xfrm flipH="1" flipV="1">
                <a:off x="6643363" y="4619265"/>
                <a:ext cx="219121" cy="13181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9" name="AutoShape 276"/>
              <p:cNvCxnSpPr>
                <a:cxnSpLocks noChangeShapeType="1"/>
                <a:stCxn id="279" idx="7"/>
                <a:endCxn id="369" idx="0"/>
              </p:cNvCxnSpPr>
              <p:nvPr/>
            </p:nvCxnSpPr>
            <p:spPr bwMode="auto">
              <a:xfrm flipV="1">
                <a:off x="6915073" y="4644310"/>
                <a:ext cx="246668" cy="10677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550" name="Rectangle 549"/>
            <p:cNvSpPr/>
            <p:nvPr/>
          </p:nvSpPr>
          <p:spPr>
            <a:xfrm>
              <a:off x="4128312" y="3694542"/>
              <a:ext cx="757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/>
                <a:t>3</a:t>
              </a:r>
              <a:r>
                <a:rPr lang="en-US" sz="1800" dirty="0" smtClean="0"/>
                <a:t>-tree</a:t>
              </a:r>
              <a:endParaRPr lang="he-IL" sz="1800" dirty="0"/>
            </a:p>
          </p:txBody>
        </p:sp>
      </p:grpSp>
      <p:grpSp>
        <p:nvGrpSpPr>
          <p:cNvPr id="827" name="Group 825"/>
          <p:cNvGrpSpPr/>
          <p:nvPr/>
        </p:nvGrpSpPr>
        <p:grpSpPr>
          <a:xfrm>
            <a:off x="6145619" y="3694542"/>
            <a:ext cx="2679404" cy="2954459"/>
            <a:chOff x="6145619" y="3694542"/>
            <a:chExt cx="2679404" cy="2954459"/>
          </a:xfrm>
        </p:grpSpPr>
        <p:grpSp>
          <p:nvGrpSpPr>
            <p:cNvPr id="828" name="Group 821"/>
            <p:cNvGrpSpPr/>
            <p:nvPr/>
          </p:nvGrpSpPr>
          <p:grpSpPr>
            <a:xfrm>
              <a:off x="6145619" y="4104167"/>
              <a:ext cx="2679404" cy="2544834"/>
              <a:chOff x="4352260" y="517451"/>
              <a:chExt cx="4086446" cy="3732137"/>
            </a:xfrm>
          </p:grpSpPr>
          <p:sp>
            <p:nvSpPr>
              <p:cNvPr id="553" name="Rectangle 6"/>
              <p:cNvSpPr>
                <a:spLocks noChangeArrowheads="1"/>
              </p:cNvSpPr>
              <p:nvPr/>
            </p:nvSpPr>
            <p:spPr bwMode="auto">
              <a:xfrm>
                <a:off x="6277056" y="2246812"/>
                <a:ext cx="494338" cy="451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1400" b="0" i="1" dirty="0">
                    <a:cs typeface="Times New Roman" pitchFamily="18" charset="0"/>
                  </a:rPr>
                  <a:t>v</a:t>
                </a:r>
                <a:r>
                  <a:rPr lang="en-US" sz="1400" b="0" baseline="-25000" dirty="0"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554" name="Oval 8"/>
              <p:cNvSpPr>
                <a:spLocks noChangeArrowheads="1"/>
              </p:cNvSpPr>
              <p:nvPr/>
            </p:nvSpPr>
            <p:spPr bwMode="auto">
              <a:xfrm>
                <a:off x="6360853" y="2311319"/>
                <a:ext cx="93941" cy="6848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55" name="AutoShape 9"/>
              <p:cNvCxnSpPr>
                <a:cxnSpLocks noChangeShapeType="1"/>
                <a:stCxn id="554" idx="4"/>
                <a:endCxn id="556" idx="0"/>
              </p:cNvCxnSpPr>
              <p:nvPr/>
            </p:nvCxnSpPr>
            <p:spPr bwMode="auto">
              <a:xfrm flipH="1">
                <a:off x="6399066" y="2385752"/>
                <a:ext cx="6368" cy="28285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556" name="Rectangle 10"/>
              <p:cNvSpPr>
                <a:spLocks noChangeArrowheads="1"/>
              </p:cNvSpPr>
              <p:nvPr/>
            </p:nvSpPr>
            <p:spPr bwMode="auto">
              <a:xfrm>
                <a:off x="6356077" y="2676047"/>
                <a:ext cx="85981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57" name="AutoShape 11"/>
              <p:cNvCxnSpPr>
                <a:cxnSpLocks noChangeShapeType="1"/>
                <a:stCxn id="556" idx="2"/>
                <a:endCxn id="558" idx="0"/>
              </p:cNvCxnSpPr>
              <p:nvPr/>
            </p:nvCxnSpPr>
            <p:spPr bwMode="auto">
              <a:xfrm>
                <a:off x="6399066" y="2747504"/>
                <a:ext cx="9554" cy="33942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558" name="Oval 12"/>
              <p:cNvSpPr>
                <a:spLocks noChangeArrowheads="1"/>
              </p:cNvSpPr>
              <p:nvPr/>
            </p:nvSpPr>
            <p:spPr bwMode="auto">
              <a:xfrm>
                <a:off x="6365629" y="3088413"/>
                <a:ext cx="81203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9" name="Rectangle 13"/>
              <p:cNvSpPr>
                <a:spLocks noChangeArrowheads="1"/>
              </p:cNvSpPr>
              <p:nvPr/>
            </p:nvSpPr>
            <p:spPr bwMode="auto">
              <a:xfrm>
                <a:off x="6499376" y="3514177"/>
                <a:ext cx="87573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0" name="Oval 14"/>
              <p:cNvSpPr>
                <a:spLocks noChangeArrowheads="1"/>
              </p:cNvSpPr>
              <p:nvPr/>
            </p:nvSpPr>
            <p:spPr bwMode="auto">
              <a:xfrm>
                <a:off x="6450018" y="4185575"/>
                <a:ext cx="85981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1" name="Oval 15"/>
              <p:cNvSpPr>
                <a:spLocks noChangeArrowheads="1"/>
              </p:cNvSpPr>
              <p:nvPr/>
            </p:nvSpPr>
            <p:spPr bwMode="auto">
              <a:xfrm>
                <a:off x="6707958" y="4166221"/>
                <a:ext cx="82795" cy="6699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2" name="Oval 16"/>
              <p:cNvSpPr>
                <a:spLocks noChangeArrowheads="1"/>
              </p:cNvSpPr>
              <p:nvPr/>
            </p:nvSpPr>
            <p:spPr bwMode="auto">
              <a:xfrm>
                <a:off x="6962713" y="4108163"/>
                <a:ext cx="82795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3" name="Oval 17"/>
              <p:cNvSpPr>
                <a:spLocks noChangeArrowheads="1"/>
              </p:cNvSpPr>
              <p:nvPr/>
            </p:nvSpPr>
            <p:spPr bwMode="auto">
              <a:xfrm>
                <a:off x="6572619" y="4181108"/>
                <a:ext cx="8757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4" name="Oval 18"/>
              <p:cNvSpPr>
                <a:spLocks noChangeArrowheads="1"/>
              </p:cNvSpPr>
              <p:nvPr/>
            </p:nvSpPr>
            <p:spPr bwMode="auto">
              <a:xfrm>
                <a:off x="6833744" y="4142403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65" name="AutoShape 19"/>
              <p:cNvCxnSpPr>
                <a:cxnSpLocks noChangeShapeType="1"/>
                <a:stCxn id="559" idx="2"/>
                <a:endCxn id="560" idx="0"/>
              </p:cNvCxnSpPr>
              <p:nvPr/>
            </p:nvCxnSpPr>
            <p:spPr bwMode="auto">
              <a:xfrm flipH="1">
                <a:off x="6493007" y="3578190"/>
                <a:ext cx="49359" cy="60738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66" name="AutoShape 20"/>
              <p:cNvCxnSpPr>
                <a:cxnSpLocks noChangeShapeType="1"/>
                <a:stCxn id="559" idx="2"/>
                <a:endCxn id="563" idx="0"/>
              </p:cNvCxnSpPr>
              <p:nvPr/>
            </p:nvCxnSpPr>
            <p:spPr bwMode="auto">
              <a:xfrm>
                <a:off x="6542367" y="3578190"/>
                <a:ext cx="73243" cy="60291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67" name="AutoShape 21"/>
              <p:cNvCxnSpPr>
                <a:cxnSpLocks noChangeShapeType="1"/>
                <a:stCxn id="559" idx="2"/>
                <a:endCxn id="561" idx="0"/>
              </p:cNvCxnSpPr>
              <p:nvPr/>
            </p:nvCxnSpPr>
            <p:spPr bwMode="auto">
              <a:xfrm>
                <a:off x="6542367" y="3578190"/>
                <a:ext cx="206990" cy="5895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68" name="AutoShape 22"/>
              <p:cNvCxnSpPr>
                <a:cxnSpLocks noChangeShapeType="1"/>
                <a:stCxn id="559" idx="2"/>
                <a:endCxn id="564" idx="0"/>
              </p:cNvCxnSpPr>
              <p:nvPr/>
            </p:nvCxnSpPr>
            <p:spPr bwMode="auto">
              <a:xfrm>
                <a:off x="6542367" y="3578190"/>
                <a:ext cx="334367" cy="564213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569" name="AutoShape 23"/>
              <p:cNvCxnSpPr>
                <a:cxnSpLocks noChangeShapeType="1"/>
                <a:stCxn id="559" idx="2"/>
                <a:endCxn id="562" idx="0"/>
              </p:cNvCxnSpPr>
              <p:nvPr/>
            </p:nvCxnSpPr>
            <p:spPr bwMode="auto">
              <a:xfrm>
                <a:off x="6542367" y="3578190"/>
                <a:ext cx="463338" cy="5299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70" name="Rectangle 24"/>
              <p:cNvSpPr>
                <a:spLocks noChangeArrowheads="1"/>
              </p:cNvSpPr>
              <p:nvPr/>
            </p:nvSpPr>
            <p:spPr bwMode="auto">
              <a:xfrm>
                <a:off x="6233474" y="3514177"/>
                <a:ext cx="89165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1" name="Oval 25"/>
              <p:cNvSpPr>
                <a:spLocks noChangeArrowheads="1"/>
              </p:cNvSpPr>
              <p:nvPr/>
            </p:nvSpPr>
            <p:spPr bwMode="auto">
              <a:xfrm>
                <a:off x="5773321" y="4096253"/>
                <a:ext cx="85981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2" name="Oval 26"/>
              <p:cNvSpPr>
                <a:spLocks noChangeArrowheads="1"/>
              </p:cNvSpPr>
              <p:nvPr/>
            </p:nvSpPr>
            <p:spPr bwMode="auto">
              <a:xfrm>
                <a:off x="6039224" y="4160267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3" name="Oval 27"/>
              <p:cNvSpPr>
                <a:spLocks noChangeArrowheads="1"/>
              </p:cNvSpPr>
              <p:nvPr/>
            </p:nvSpPr>
            <p:spPr bwMode="auto">
              <a:xfrm>
                <a:off x="6313085" y="4185575"/>
                <a:ext cx="82795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4" name="Oval 28"/>
              <p:cNvSpPr>
                <a:spLocks noChangeArrowheads="1"/>
              </p:cNvSpPr>
              <p:nvPr/>
            </p:nvSpPr>
            <p:spPr bwMode="auto">
              <a:xfrm>
                <a:off x="5907069" y="4137936"/>
                <a:ext cx="87573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5" name="Oval 29"/>
              <p:cNvSpPr>
                <a:spLocks noChangeArrowheads="1"/>
              </p:cNvSpPr>
              <p:nvPr/>
            </p:nvSpPr>
            <p:spPr bwMode="auto">
              <a:xfrm>
                <a:off x="6174562" y="4181108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76" name="AutoShape 30"/>
              <p:cNvCxnSpPr>
                <a:cxnSpLocks noChangeShapeType="1"/>
                <a:stCxn id="570" idx="2"/>
                <a:endCxn id="571" idx="0"/>
              </p:cNvCxnSpPr>
              <p:nvPr/>
            </p:nvCxnSpPr>
            <p:spPr bwMode="auto">
              <a:xfrm flipH="1">
                <a:off x="5817904" y="3578190"/>
                <a:ext cx="461746" cy="51806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77" name="AutoShape 31"/>
              <p:cNvCxnSpPr>
                <a:cxnSpLocks noChangeShapeType="1"/>
                <a:stCxn id="570" idx="2"/>
                <a:endCxn id="574" idx="0"/>
              </p:cNvCxnSpPr>
              <p:nvPr/>
            </p:nvCxnSpPr>
            <p:spPr bwMode="auto">
              <a:xfrm flipH="1">
                <a:off x="5950059" y="3578190"/>
                <a:ext cx="329591" cy="55974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78" name="AutoShape 32"/>
              <p:cNvCxnSpPr>
                <a:cxnSpLocks noChangeShapeType="1"/>
                <a:stCxn id="570" idx="2"/>
                <a:endCxn id="572" idx="0"/>
              </p:cNvCxnSpPr>
              <p:nvPr/>
            </p:nvCxnSpPr>
            <p:spPr bwMode="auto">
              <a:xfrm flipH="1">
                <a:off x="6080621" y="3578190"/>
                <a:ext cx="199028" cy="58207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79" name="AutoShape 33"/>
              <p:cNvCxnSpPr>
                <a:cxnSpLocks noChangeShapeType="1"/>
                <a:stCxn id="570" idx="2"/>
                <a:endCxn id="575" idx="0"/>
              </p:cNvCxnSpPr>
              <p:nvPr/>
            </p:nvCxnSpPr>
            <p:spPr bwMode="auto">
              <a:xfrm flipH="1">
                <a:off x="6215960" y="3578190"/>
                <a:ext cx="63689" cy="60291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80" name="AutoShape 34"/>
              <p:cNvCxnSpPr>
                <a:cxnSpLocks noChangeShapeType="1"/>
                <a:stCxn id="570" idx="2"/>
                <a:endCxn id="573" idx="0"/>
              </p:cNvCxnSpPr>
              <p:nvPr/>
            </p:nvCxnSpPr>
            <p:spPr bwMode="auto">
              <a:xfrm>
                <a:off x="6279649" y="3578190"/>
                <a:ext cx="76427" cy="60738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81" name="AutoShape 35"/>
              <p:cNvCxnSpPr>
                <a:cxnSpLocks noChangeShapeType="1"/>
              </p:cNvCxnSpPr>
              <p:nvPr/>
            </p:nvCxnSpPr>
            <p:spPr bwMode="auto">
              <a:xfrm>
                <a:off x="6432502" y="4225769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82" name="AutoShape 36"/>
              <p:cNvCxnSpPr>
                <a:cxnSpLocks noChangeShapeType="1"/>
              </p:cNvCxnSpPr>
              <p:nvPr/>
            </p:nvCxnSpPr>
            <p:spPr bwMode="auto">
              <a:xfrm>
                <a:off x="6432502" y="4225769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83" name="AutoShape 37"/>
              <p:cNvCxnSpPr>
                <a:cxnSpLocks noChangeShapeType="1"/>
              </p:cNvCxnSpPr>
              <p:nvPr/>
            </p:nvCxnSpPr>
            <p:spPr bwMode="auto">
              <a:xfrm>
                <a:off x="6432502" y="4225769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84" name="AutoShape 38"/>
              <p:cNvCxnSpPr>
                <a:cxnSpLocks noChangeShapeType="1"/>
                <a:stCxn id="570" idx="0"/>
                <a:endCxn id="558" idx="4"/>
              </p:cNvCxnSpPr>
              <p:nvPr/>
            </p:nvCxnSpPr>
            <p:spPr bwMode="auto">
              <a:xfrm flipV="1">
                <a:off x="6279649" y="3150937"/>
                <a:ext cx="128971" cy="36324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85" name="AutoShape 39"/>
              <p:cNvCxnSpPr>
                <a:cxnSpLocks noChangeShapeType="1"/>
                <a:stCxn id="559" idx="0"/>
                <a:endCxn id="558" idx="4"/>
              </p:cNvCxnSpPr>
              <p:nvPr/>
            </p:nvCxnSpPr>
            <p:spPr bwMode="auto">
              <a:xfrm flipH="1" flipV="1">
                <a:off x="6408620" y="3150937"/>
                <a:ext cx="133747" cy="36324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586" name="Oval 40"/>
              <p:cNvSpPr>
                <a:spLocks noChangeArrowheads="1"/>
              </p:cNvSpPr>
              <p:nvPr/>
            </p:nvSpPr>
            <p:spPr bwMode="auto">
              <a:xfrm rot="19095258">
                <a:off x="6895840" y="2912748"/>
                <a:ext cx="82795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7" name="Rectangle 41"/>
              <p:cNvSpPr>
                <a:spLocks noChangeArrowheads="1"/>
              </p:cNvSpPr>
              <p:nvPr/>
            </p:nvSpPr>
            <p:spPr bwMode="auto">
              <a:xfrm rot="19095258">
                <a:off x="7282752" y="3144982"/>
                <a:ext cx="87573" cy="6252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8" name="Oval 42"/>
              <p:cNvSpPr>
                <a:spLocks noChangeArrowheads="1"/>
              </p:cNvSpPr>
              <p:nvPr/>
            </p:nvSpPr>
            <p:spPr bwMode="auto">
              <a:xfrm rot="19095258">
                <a:off x="7701506" y="3676443"/>
                <a:ext cx="82795" cy="68480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9" name="Oval 43"/>
              <p:cNvSpPr>
                <a:spLocks noChangeArrowheads="1"/>
              </p:cNvSpPr>
              <p:nvPr/>
            </p:nvSpPr>
            <p:spPr bwMode="auto">
              <a:xfrm rot="19095258">
                <a:off x="7883020" y="3496313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0" name="Oval 44"/>
              <p:cNvSpPr>
                <a:spLocks noChangeArrowheads="1"/>
              </p:cNvSpPr>
              <p:nvPr/>
            </p:nvSpPr>
            <p:spPr bwMode="auto">
              <a:xfrm rot="19095258">
                <a:off x="8031097" y="3283430"/>
                <a:ext cx="82795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1" name="Oval 45"/>
              <p:cNvSpPr>
                <a:spLocks noChangeArrowheads="1"/>
              </p:cNvSpPr>
              <p:nvPr/>
            </p:nvSpPr>
            <p:spPr bwMode="auto">
              <a:xfrm rot="19095258">
                <a:off x="7790671" y="3593078"/>
                <a:ext cx="81203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2" name="Oval 46"/>
              <p:cNvSpPr>
                <a:spLocks noChangeArrowheads="1"/>
              </p:cNvSpPr>
              <p:nvPr/>
            </p:nvSpPr>
            <p:spPr bwMode="auto">
              <a:xfrm rot="19095258">
                <a:off x="7962632" y="3393593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93" name="AutoShape 47"/>
              <p:cNvCxnSpPr>
                <a:cxnSpLocks noChangeShapeType="1"/>
                <a:stCxn id="587" idx="2"/>
                <a:endCxn id="588" idx="0"/>
              </p:cNvCxnSpPr>
              <p:nvPr/>
            </p:nvCxnSpPr>
            <p:spPr bwMode="auto">
              <a:xfrm>
                <a:off x="7351217" y="3206018"/>
                <a:ext cx="369396" cy="4778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94" name="AutoShape 48"/>
              <p:cNvCxnSpPr>
                <a:cxnSpLocks noChangeShapeType="1"/>
                <a:stCxn id="587" idx="2"/>
                <a:endCxn id="591" idx="0"/>
              </p:cNvCxnSpPr>
              <p:nvPr/>
            </p:nvCxnSpPr>
            <p:spPr bwMode="auto">
              <a:xfrm>
                <a:off x="7351217" y="3206018"/>
                <a:ext cx="458561" cy="394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95" name="AutoShape 49"/>
              <p:cNvCxnSpPr>
                <a:cxnSpLocks noChangeShapeType="1"/>
                <a:stCxn id="587" idx="2"/>
                <a:endCxn id="589" idx="0"/>
              </p:cNvCxnSpPr>
              <p:nvPr/>
            </p:nvCxnSpPr>
            <p:spPr bwMode="auto">
              <a:xfrm>
                <a:off x="7351217" y="3206018"/>
                <a:ext cx="549318" cy="29922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96" name="AutoShape 50"/>
              <p:cNvCxnSpPr>
                <a:cxnSpLocks noChangeShapeType="1"/>
                <a:stCxn id="587" idx="2"/>
                <a:endCxn id="592" idx="0"/>
              </p:cNvCxnSpPr>
              <p:nvPr/>
            </p:nvCxnSpPr>
            <p:spPr bwMode="auto">
              <a:xfrm>
                <a:off x="7351217" y="3206018"/>
                <a:ext cx="624152" cy="19055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97" name="AutoShape 51"/>
              <p:cNvCxnSpPr>
                <a:cxnSpLocks noChangeShapeType="1"/>
                <a:stCxn id="587" idx="2"/>
                <a:endCxn id="590" idx="0"/>
              </p:cNvCxnSpPr>
              <p:nvPr/>
            </p:nvCxnSpPr>
            <p:spPr bwMode="auto">
              <a:xfrm>
                <a:off x="7351217" y="3206018"/>
                <a:ext cx="698987" cy="8485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598" name="Rectangle 52"/>
              <p:cNvSpPr>
                <a:spLocks noChangeArrowheads="1"/>
              </p:cNvSpPr>
              <p:nvPr/>
            </p:nvSpPr>
            <p:spPr bwMode="auto">
              <a:xfrm rot="19095258">
                <a:off x="7086908" y="3316182"/>
                <a:ext cx="87573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9" name="Oval 53"/>
              <p:cNvSpPr>
                <a:spLocks noChangeArrowheads="1"/>
              </p:cNvSpPr>
              <p:nvPr/>
            </p:nvSpPr>
            <p:spPr bwMode="auto">
              <a:xfrm rot="19095258">
                <a:off x="7137859" y="4051592"/>
                <a:ext cx="85981" cy="6401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0" name="Oval 54"/>
              <p:cNvSpPr>
                <a:spLocks noChangeArrowheads="1"/>
              </p:cNvSpPr>
              <p:nvPr/>
            </p:nvSpPr>
            <p:spPr bwMode="auto">
              <a:xfrm rot="19095258">
                <a:off x="7375101" y="3928032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1" name="Oval 55"/>
              <p:cNvSpPr>
                <a:spLocks noChangeArrowheads="1"/>
              </p:cNvSpPr>
              <p:nvPr/>
            </p:nvSpPr>
            <p:spPr bwMode="auto">
              <a:xfrm rot="19095258">
                <a:off x="7599605" y="3767254"/>
                <a:ext cx="82795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2" name="Oval 56"/>
              <p:cNvSpPr>
                <a:spLocks noChangeArrowheads="1"/>
              </p:cNvSpPr>
              <p:nvPr/>
            </p:nvSpPr>
            <p:spPr bwMode="auto">
              <a:xfrm rot="19095258">
                <a:off x="7265236" y="3998000"/>
                <a:ext cx="81203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3" name="Oval 57"/>
              <p:cNvSpPr>
                <a:spLocks noChangeArrowheads="1"/>
              </p:cNvSpPr>
              <p:nvPr/>
            </p:nvSpPr>
            <p:spPr bwMode="auto">
              <a:xfrm rot="19095258">
                <a:off x="7494518" y="3853598"/>
                <a:ext cx="82795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04" name="AutoShape 58"/>
              <p:cNvCxnSpPr>
                <a:cxnSpLocks noChangeShapeType="1"/>
                <a:stCxn id="598" idx="2"/>
                <a:endCxn id="599" idx="0"/>
              </p:cNvCxnSpPr>
              <p:nvPr/>
            </p:nvCxnSpPr>
            <p:spPr bwMode="auto">
              <a:xfrm>
                <a:off x="7155373" y="3378706"/>
                <a:ext cx="1592" cy="68033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05" name="AutoShape 59"/>
              <p:cNvCxnSpPr>
                <a:cxnSpLocks noChangeShapeType="1"/>
                <a:stCxn id="598" idx="2"/>
                <a:endCxn id="602" idx="0"/>
              </p:cNvCxnSpPr>
              <p:nvPr/>
            </p:nvCxnSpPr>
            <p:spPr bwMode="auto">
              <a:xfrm>
                <a:off x="7155373" y="3378706"/>
                <a:ext cx="128971" cy="6252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06" name="AutoShape 60"/>
              <p:cNvCxnSpPr>
                <a:cxnSpLocks noChangeShapeType="1"/>
                <a:stCxn id="598" idx="2"/>
                <a:endCxn id="600" idx="0"/>
              </p:cNvCxnSpPr>
              <p:nvPr/>
            </p:nvCxnSpPr>
            <p:spPr bwMode="auto">
              <a:xfrm>
                <a:off x="7155373" y="3378706"/>
                <a:ext cx="240426" cy="55825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07" name="AutoShape 61"/>
              <p:cNvCxnSpPr>
                <a:cxnSpLocks noChangeShapeType="1"/>
                <a:stCxn id="598" idx="2"/>
                <a:endCxn id="603" idx="0"/>
              </p:cNvCxnSpPr>
              <p:nvPr/>
            </p:nvCxnSpPr>
            <p:spPr bwMode="auto">
              <a:xfrm>
                <a:off x="7155373" y="3378706"/>
                <a:ext cx="353474" cy="47786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08" name="AutoShape 62"/>
              <p:cNvCxnSpPr>
                <a:cxnSpLocks noChangeShapeType="1"/>
                <a:stCxn id="598" idx="2"/>
                <a:endCxn id="601" idx="0"/>
              </p:cNvCxnSpPr>
              <p:nvPr/>
            </p:nvCxnSpPr>
            <p:spPr bwMode="auto">
              <a:xfrm>
                <a:off x="7155373" y="3378706"/>
                <a:ext cx="463338" cy="39599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09" name="AutoShape 63"/>
              <p:cNvCxnSpPr>
                <a:cxnSpLocks noChangeShapeType="1"/>
              </p:cNvCxnSpPr>
              <p:nvPr/>
            </p:nvCxnSpPr>
            <p:spPr bwMode="auto">
              <a:xfrm rot="19095258">
                <a:off x="7704692" y="3753855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10" name="AutoShape 64"/>
              <p:cNvCxnSpPr>
                <a:cxnSpLocks noChangeShapeType="1"/>
              </p:cNvCxnSpPr>
              <p:nvPr/>
            </p:nvCxnSpPr>
            <p:spPr bwMode="auto">
              <a:xfrm rot="19095258">
                <a:off x="7704692" y="3753855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11" name="AutoShape 65"/>
              <p:cNvCxnSpPr>
                <a:cxnSpLocks noChangeShapeType="1"/>
              </p:cNvCxnSpPr>
              <p:nvPr/>
            </p:nvCxnSpPr>
            <p:spPr bwMode="auto">
              <a:xfrm rot="19095258">
                <a:off x="7704692" y="3753855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12" name="AutoShape 66"/>
              <p:cNvCxnSpPr>
                <a:cxnSpLocks noChangeShapeType="1"/>
                <a:stCxn id="598" idx="0"/>
                <a:endCxn id="586" idx="4"/>
              </p:cNvCxnSpPr>
              <p:nvPr/>
            </p:nvCxnSpPr>
            <p:spPr bwMode="auto">
              <a:xfrm flipH="1" flipV="1">
                <a:off x="6962713" y="2973784"/>
                <a:ext cx="138523" cy="34388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13" name="AutoShape 67"/>
              <p:cNvCxnSpPr>
                <a:cxnSpLocks noChangeShapeType="1"/>
                <a:stCxn id="587" idx="0"/>
                <a:endCxn id="586" idx="4"/>
              </p:cNvCxnSpPr>
              <p:nvPr/>
            </p:nvCxnSpPr>
            <p:spPr bwMode="auto">
              <a:xfrm flipH="1" flipV="1">
                <a:off x="6962713" y="2973784"/>
                <a:ext cx="334367" cy="17268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14" name="Oval 68"/>
              <p:cNvSpPr>
                <a:spLocks noChangeArrowheads="1"/>
              </p:cNvSpPr>
              <p:nvPr/>
            </p:nvSpPr>
            <p:spPr bwMode="auto">
              <a:xfrm rot="2463569">
                <a:off x="5872039" y="2917213"/>
                <a:ext cx="82795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5" name="Rectangle 69"/>
              <p:cNvSpPr>
                <a:spLocks noChangeArrowheads="1"/>
              </p:cNvSpPr>
              <p:nvPr/>
            </p:nvSpPr>
            <p:spPr bwMode="auto">
              <a:xfrm rot="2463569">
                <a:off x="5684157" y="3323625"/>
                <a:ext cx="85981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6" name="Oval 70"/>
              <p:cNvSpPr>
                <a:spLocks noChangeArrowheads="1"/>
              </p:cNvSpPr>
              <p:nvPr/>
            </p:nvSpPr>
            <p:spPr bwMode="auto">
              <a:xfrm rot="2463569">
                <a:off x="5200120" y="3797027"/>
                <a:ext cx="82795" cy="6401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7" name="Oval 71"/>
              <p:cNvSpPr>
                <a:spLocks noChangeArrowheads="1"/>
              </p:cNvSpPr>
              <p:nvPr/>
            </p:nvSpPr>
            <p:spPr bwMode="auto">
              <a:xfrm rot="2463569">
                <a:off x="5405518" y="3950362"/>
                <a:ext cx="82795" cy="6103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8" name="Oval 72"/>
              <p:cNvSpPr>
                <a:spLocks noChangeArrowheads="1"/>
              </p:cNvSpPr>
              <p:nvPr/>
            </p:nvSpPr>
            <p:spPr bwMode="auto">
              <a:xfrm rot="2463569">
                <a:off x="5639574" y="4069457"/>
                <a:ext cx="82795" cy="6252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9" name="Oval 73"/>
              <p:cNvSpPr>
                <a:spLocks noChangeArrowheads="1"/>
              </p:cNvSpPr>
              <p:nvPr/>
            </p:nvSpPr>
            <p:spPr bwMode="auto">
              <a:xfrm rot="2463569">
                <a:off x="5295653" y="3872951"/>
                <a:ext cx="82795" cy="6103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0" name="Oval 74"/>
              <p:cNvSpPr>
                <a:spLocks noChangeArrowheads="1"/>
              </p:cNvSpPr>
              <p:nvPr/>
            </p:nvSpPr>
            <p:spPr bwMode="auto">
              <a:xfrm rot="2463569">
                <a:off x="5516973" y="4012887"/>
                <a:ext cx="8120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21" name="AutoShape 75"/>
              <p:cNvCxnSpPr>
                <a:cxnSpLocks noChangeShapeType="1"/>
                <a:stCxn id="615" idx="2"/>
                <a:endCxn id="616" idx="0"/>
              </p:cNvCxnSpPr>
              <p:nvPr/>
            </p:nvCxnSpPr>
            <p:spPr bwMode="auto">
              <a:xfrm flipH="1">
                <a:off x="5265401" y="3378706"/>
                <a:ext cx="439454" cy="4257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22" name="AutoShape 76"/>
              <p:cNvCxnSpPr>
                <a:cxnSpLocks noChangeShapeType="1"/>
                <a:stCxn id="615" idx="2"/>
                <a:endCxn id="619" idx="0"/>
              </p:cNvCxnSpPr>
              <p:nvPr/>
            </p:nvCxnSpPr>
            <p:spPr bwMode="auto">
              <a:xfrm flipH="1">
                <a:off x="5360935" y="3378706"/>
                <a:ext cx="343921" cy="50168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23" name="AutoShape 77"/>
              <p:cNvCxnSpPr>
                <a:cxnSpLocks noChangeShapeType="1"/>
                <a:stCxn id="615" idx="2"/>
                <a:endCxn id="617" idx="0"/>
              </p:cNvCxnSpPr>
              <p:nvPr/>
            </p:nvCxnSpPr>
            <p:spPr bwMode="auto">
              <a:xfrm flipH="1">
                <a:off x="5469207" y="3378706"/>
                <a:ext cx="235650" cy="57909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24" name="AutoShape 78"/>
              <p:cNvCxnSpPr>
                <a:cxnSpLocks noChangeShapeType="1"/>
                <a:stCxn id="615" idx="2"/>
                <a:endCxn id="620" idx="0"/>
              </p:cNvCxnSpPr>
              <p:nvPr/>
            </p:nvCxnSpPr>
            <p:spPr bwMode="auto">
              <a:xfrm flipH="1">
                <a:off x="5582254" y="3378706"/>
                <a:ext cx="122601" cy="64162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25" name="AutoShape 79"/>
              <p:cNvCxnSpPr>
                <a:cxnSpLocks noChangeShapeType="1"/>
                <a:stCxn id="615" idx="2"/>
                <a:endCxn id="618" idx="0"/>
              </p:cNvCxnSpPr>
              <p:nvPr/>
            </p:nvCxnSpPr>
            <p:spPr bwMode="auto">
              <a:xfrm flipH="1">
                <a:off x="5703263" y="3378706"/>
                <a:ext cx="1592" cy="69819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26" name="Rectangle 80"/>
              <p:cNvSpPr>
                <a:spLocks noChangeArrowheads="1"/>
              </p:cNvSpPr>
              <p:nvPr/>
            </p:nvSpPr>
            <p:spPr bwMode="auto">
              <a:xfrm rot="2463569">
                <a:off x="5453284" y="3140517"/>
                <a:ext cx="87573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7" name="Oval 81"/>
              <p:cNvSpPr>
                <a:spLocks noChangeArrowheads="1"/>
              </p:cNvSpPr>
              <p:nvPr/>
            </p:nvSpPr>
            <p:spPr bwMode="auto">
              <a:xfrm rot="2463569">
                <a:off x="4717676" y="3280453"/>
                <a:ext cx="82795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8" name="Oval 82"/>
              <p:cNvSpPr>
                <a:spLocks noChangeArrowheads="1"/>
              </p:cNvSpPr>
              <p:nvPr/>
            </p:nvSpPr>
            <p:spPr bwMode="auto">
              <a:xfrm rot="2463569">
                <a:off x="4875307" y="3499290"/>
                <a:ext cx="81203" cy="6252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9" name="Oval 83"/>
              <p:cNvSpPr>
                <a:spLocks noChangeArrowheads="1"/>
              </p:cNvSpPr>
              <p:nvPr/>
            </p:nvSpPr>
            <p:spPr bwMode="auto">
              <a:xfrm rot="2463569">
                <a:off x="5063189" y="3695796"/>
                <a:ext cx="81203" cy="6699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0" name="Oval 84"/>
              <p:cNvSpPr>
                <a:spLocks noChangeArrowheads="1"/>
              </p:cNvSpPr>
              <p:nvPr/>
            </p:nvSpPr>
            <p:spPr bwMode="auto">
              <a:xfrm rot="2463569">
                <a:off x="4789326" y="3399549"/>
                <a:ext cx="82795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1" name="Oval 85"/>
              <p:cNvSpPr>
                <a:spLocks noChangeArrowheads="1"/>
              </p:cNvSpPr>
              <p:nvPr/>
            </p:nvSpPr>
            <p:spPr bwMode="auto">
              <a:xfrm rot="2463569">
                <a:off x="4961286" y="3602010"/>
                <a:ext cx="81203" cy="6401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32" name="AutoShape 86"/>
              <p:cNvCxnSpPr>
                <a:cxnSpLocks noChangeShapeType="1"/>
                <a:stCxn id="626" idx="2"/>
                <a:endCxn id="627" idx="0"/>
              </p:cNvCxnSpPr>
              <p:nvPr/>
            </p:nvCxnSpPr>
            <p:spPr bwMode="auto">
              <a:xfrm flipH="1">
                <a:off x="4782958" y="3195598"/>
                <a:ext cx="691026" cy="9229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33" name="AutoShape 87"/>
              <p:cNvCxnSpPr>
                <a:cxnSpLocks noChangeShapeType="1"/>
                <a:stCxn id="626" idx="2"/>
                <a:endCxn id="630" idx="0"/>
              </p:cNvCxnSpPr>
              <p:nvPr/>
            </p:nvCxnSpPr>
            <p:spPr bwMode="auto">
              <a:xfrm flipH="1">
                <a:off x="4853015" y="3195598"/>
                <a:ext cx="620968" cy="20990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34" name="AutoShape 88"/>
              <p:cNvCxnSpPr>
                <a:cxnSpLocks noChangeShapeType="1"/>
                <a:stCxn id="626" idx="2"/>
                <a:endCxn id="628" idx="0"/>
              </p:cNvCxnSpPr>
              <p:nvPr/>
            </p:nvCxnSpPr>
            <p:spPr bwMode="auto">
              <a:xfrm flipH="1">
                <a:off x="4937403" y="3195598"/>
                <a:ext cx="536581" cy="311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35" name="AutoShape 89"/>
              <p:cNvCxnSpPr>
                <a:cxnSpLocks noChangeShapeType="1"/>
                <a:stCxn id="626" idx="2"/>
                <a:endCxn id="631" idx="0"/>
              </p:cNvCxnSpPr>
              <p:nvPr/>
            </p:nvCxnSpPr>
            <p:spPr bwMode="auto">
              <a:xfrm flipH="1">
                <a:off x="5026568" y="3195598"/>
                <a:ext cx="447416" cy="4138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36" name="AutoShape 90"/>
              <p:cNvCxnSpPr>
                <a:cxnSpLocks noChangeShapeType="1"/>
                <a:stCxn id="626" idx="2"/>
                <a:endCxn id="629" idx="0"/>
              </p:cNvCxnSpPr>
              <p:nvPr/>
            </p:nvCxnSpPr>
            <p:spPr bwMode="auto">
              <a:xfrm flipH="1">
                <a:off x="5128470" y="3195598"/>
                <a:ext cx="345513" cy="50764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37" name="AutoShape 91"/>
              <p:cNvCxnSpPr>
                <a:cxnSpLocks noChangeShapeType="1"/>
              </p:cNvCxnSpPr>
              <p:nvPr/>
            </p:nvCxnSpPr>
            <p:spPr bwMode="auto">
              <a:xfrm rot="2463569">
                <a:off x="5158722" y="378363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38" name="AutoShape 92"/>
              <p:cNvCxnSpPr>
                <a:cxnSpLocks noChangeShapeType="1"/>
              </p:cNvCxnSpPr>
              <p:nvPr/>
            </p:nvCxnSpPr>
            <p:spPr bwMode="auto">
              <a:xfrm rot="2463569">
                <a:off x="5158722" y="378363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39" name="AutoShape 93"/>
              <p:cNvCxnSpPr>
                <a:cxnSpLocks noChangeShapeType="1"/>
              </p:cNvCxnSpPr>
              <p:nvPr/>
            </p:nvCxnSpPr>
            <p:spPr bwMode="auto">
              <a:xfrm rot="2463569">
                <a:off x="5158722" y="378363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40" name="AutoShape 94"/>
              <p:cNvCxnSpPr>
                <a:cxnSpLocks noChangeShapeType="1"/>
                <a:stCxn id="626" idx="0"/>
                <a:endCxn id="614" idx="4"/>
              </p:cNvCxnSpPr>
              <p:nvPr/>
            </p:nvCxnSpPr>
            <p:spPr bwMode="auto">
              <a:xfrm flipV="1">
                <a:off x="5520157" y="2972296"/>
                <a:ext cx="370988" cy="175665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41" name="AutoShape 95"/>
              <p:cNvCxnSpPr>
                <a:cxnSpLocks noChangeShapeType="1"/>
                <a:stCxn id="615" idx="0"/>
                <a:endCxn id="614" idx="4"/>
              </p:cNvCxnSpPr>
              <p:nvPr/>
            </p:nvCxnSpPr>
            <p:spPr bwMode="auto">
              <a:xfrm flipV="1">
                <a:off x="5749438" y="2972296"/>
                <a:ext cx="141708" cy="358773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42" name="AutoShape 96"/>
              <p:cNvCxnSpPr>
                <a:cxnSpLocks noChangeShapeType="1"/>
                <a:stCxn id="614" idx="0"/>
                <a:endCxn id="556" idx="2"/>
              </p:cNvCxnSpPr>
              <p:nvPr/>
            </p:nvCxnSpPr>
            <p:spPr bwMode="auto">
              <a:xfrm flipV="1">
                <a:off x="5934137" y="2747504"/>
                <a:ext cx="464930" cy="175665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43" name="AutoShape 97"/>
              <p:cNvCxnSpPr>
                <a:cxnSpLocks noChangeShapeType="1"/>
                <a:stCxn id="586" idx="0"/>
                <a:endCxn id="556" idx="2"/>
              </p:cNvCxnSpPr>
              <p:nvPr/>
            </p:nvCxnSpPr>
            <p:spPr bwMode="auto">
              <a:xfrm flipH="1" flipV="1">
                <a:off x="6399066" y="2747504"/>
                <a:ext cx="509513" cy="16673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44" name="Rectangle 98"/>
              <p:cNvSpPr>
                <a:spLocks noChangeArrowheads="1"/>
              </p:cNvSpPr>
              <p:nvPr/>
            </p:nvSpPr>
            <p:spPr bwMode="auto">
              <a:xfrm rot="14507454">
                <a:off x="6750456" y="2142411"/>
                <a:ext cx="77412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45" name="AutoShape 99"/>
              <p:cNvCxnSpPr>
                <a:cxnSpLocks noChangeShapeType="1"/>
                <a:stCxn id="644" idx="2"/>
                <a:endCxn id="646" idx="0"/>
              </p:cNvCxnSpPr>
              <p:nvPr/>
            </p:nvCxnSpPr>
            <p:spPr bwMode="auto">
              <a:xfrm flipV="1">
                <a:off x="6824190" y="1995717"/>
                <a:ext cx="304115" cy="16375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46" name="Oval 100"/>
              <p:cNvSpPr>
                <a:spLocks noChangeArrowheads="1"/>
              </p:cNvSpPr>
              <p:nvPr/>
            </p:nvSpPr>
            <p:spPr bwMode="auto">
              <a:xfrm rot="14507454">
                <a:off x="7127709" y="1945904"/>
                <a:ext cx="74435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7" name="Rectangle 101"/>
              <p:cNvSpPr>
                <a:spLocks noChangeArrowheads="1"/>
              </p:cNvSpPr>
              <p:nvPr/>
            </p:nvSpPr>
            <p:spPr bwMode="auto">
              <a:xfrm rot="14507454">
                <a:off x="7460589" y="1640724"/>
                <a:ext cx="77412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8" name="Oval 102"/>
              <p:cNvSpPr>
                <a:spLocks noChangeArrowheads="1"/>
              </p:cNvSpPr>
              <p:nvPr/>
            </p:nvSpPr>
            <p:spPr bwMode="auto">
              <a:xfrm rot="14507454">
                <a:off x="8105335" y="1371271"/>
                <a:ext cx="74435" cy="6687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9" name="Oval 103"/>
              <p:cNvSpPr>
                <a:spLocks noChangeArrowheads="1"/>
              </p:cNvSpPr>
              <p:nvPr/>
            </p:nvSpPr>
            <p:spPr bwMode="auto">
              <a:xfrm rot="14507454">
                <a:off x="7971640" y="1174765"/>
                <a:ext cx="75923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0" name="Oval 104"/>
              <p:cNvSpPr>
                <a:spLocks noChangeArrowheads="1"/>
              </p:cNvSpPr>
              <p:nvPr/>
            </p:nvSpPr>
            <p:spPr bwMode="auto">
              <a:xfrm rot="14507454">
                <a:off x="7801324" y="1003618"/>
                <a:ext cx="77412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1" name="Oval 105"/>
              <p:cNvSpPr>
                <a:spLocks noChangeArrowheads="1"/>
              </p:cNvSpPr>
              <p:nvPr/>
            </p:nvSpPr>
            <p:spPr bwMode="auto">
              <a:xfrm rot="14507454">
                <a:off x="8044883" y="1277535"/>
                <a:ext cx="75923" cy="652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2" name="Oval 106"/>
              <p:cNvSpPr>
                <a:spLocks noChangeArrowheads="1"/>
              </p:cNvSpPr>
              <p:nvPr/>
            </p:nvSpPr>
            <p:spPr bwMode="auto">
              <a:xfrm rot="14507454">
                <a:off x="7891977" y="1086933"/>
                <a:ext cx="74435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53" name="AutoShape 107"/>
              <p:cNvCxnSpPr>
                <a:cxnSpLocks noChangeShapeType="1"/>
                <a:stCxn id="647" idx="2"/>
                <a:endCxn id="648" idx="0"/>
              </p:cNvCxnSpPr>
              <p:nvPr/>
            </p:nvCxnSpPr>
            <p:spPr bwMode="auto">
              <a:xfrm flipV="1">
                <a:off x="7535915" y="1418106"/>
                <a:ext cx="576386" cy="2396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54" name="AutoShape 108"/>
              <p:cNvCxnSpPr>
                <a:cxnSpLocks noChangeShapeType="1"/>
                <a:stCxn id="647" idx="2"/>
                <a:endCxn id="651" idx="0"/>
              </p:cNvCxnSpPr>
              <p:nvPr/>
            </p:nvCxnSpPr>
            <p:spPr bwMode="auto">
              <a:xfrm flipV="1">
                <a:off x="7535915" y="1322830"/>
                <a:ext cx="515881" cy="3349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55" name="AutoShape 109"/>
              <p:cNvCxnSpPr>
                <a:cxnSpLocks noChangeShapeType="1"/>
                <a:stCxn id="647" idx="2"/>
                <a:endCxn id="649" idx="0"/>
              </p:cNvCxnSpPr>
              <p:nvPr/>
            </p:nvCxnSpPr>
            <p:spPr bwMode="auto">
              <a:xfrm flipV="1">
                <a:off x="7535915" y="1221600"/>
                <a:ext cx="444231" cy="43618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56" name="AutoShape 110"/>
              <p:cNvCxnSpPr>
                <a:cxnSpLocks noChangeShapeType="1"/>
                <a:stCxn id="647" idx="2"/>
                <a:endCxn id="652" idx="0"/>
              </p:cNvCxnSpPr>
              <p:nvPr/>
            </p:nvCxnSpPr>
            <p:spPr bwMode="auto">
              <a:xfrm flipV="1">
                <a:off x="7535915" y="1136745"/>
                <a:ext cx="356659" cy="52104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57" name="AutoShape 111"/>
              <p:cNvCxnSpPr>
                <a:cxnSpLocks noChangeShapeType="1"/>
                <a:stCxn id="647" idx="2"/>
                <a:endCxn id="650" idx="0"/>
              </p:cNvCxnSpPr>
              <p:nvPr/>
            </p:nvCxnSpPr>
            <p:spPr bwMode="auto">
              <a:xfrm flipV="1">
                <a:off x="7535915" y="1048912"/>
                <a:ext cx="272271" cy="60887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58" name="Rectangle 112"/>
              <p:cNvSpPr>
                <a:spLocks noChangeArrowheads="1"/>
              </p:cNvSpPr>
              <p:nvPr/>
            </p:nvSpPr>
            <p:spPr bwMode="auto">
              <a:xfrm rot="14507454">
                <a:off x="7581649" y="1849140"/>
                <a:ext cx="78900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9" name="Oval 113"/>
              <p:cNvSpPr>
                <a:spLocks noChangeArrowheads="1"/>
              </p:cNvSpPr>
              <p:nvPr/>
            </p:nvSpPr>
            <p:spPr bwMode="auto">
              <a:xfrm rot="14507454">
                <a:off x="8329839" y="1945956"/>
                <a:ext cx="74435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0" name="Oval 114"/>
              <p:cNvSpPr>
                <a:spLocks noChangeArrowheads="1"/>
              </p:cNvSpPr>
              <p:nvPr/>
            </p:nvSpPr>
            <p:spPr bwMode="auto">
              <a:xfrm rot="14507454">
                <a:off x="8270979" y="1709255"/>
                <a:ext cx="75923" cy="652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1" name="Oval 115"/>
              <p:cNvSpPr>
                <a:spLocks noChangeArrowheads="1"/>
              </p:cNvSpPr>
              <p:nvPr/>
            </p:nvSpPr>
            <p:spPr bwMode="auto">
              <a:xfrm rot="14507454">
                <a:off x="8165944" y="1476968"/>
                <a:ext cx="77412" cy="6687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2" name="Oval 116"/>
              <p:cNvSpPr>
                <a:spLocks noChangeArrowheads="1"/>
              </p:cNvSpPr>
              <p:nvPr/>
            </p:nvSpPr>
            <p:spPr bwMode="auto">
              <a:xfrm rot="14507454">
                <a:off x="8307601" y="1822395"/>
                <a:ext cx="75923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3" name="Oval 117"/>
              <p:cNvSpPr>
                <a:spLocks noChangeArrowheads="1"/>
              </p:cNvSpPr>
              <p:nvPr/>
            </p:nvSpPr>
            <p:spPr bwMode="auto">
              <a:xfrm rot="14507454">
                <a:off x="8227990" y="1588671"/>
                <a:ext cx="75923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64" name="AutoShape 118"/>
              <p:cNvCxnSpPr>
                <a:cxnSpLocks noChangeShapeType="1"/>
                <a:stCxn id="658" idx="2"/>
                <a:endCxn id="659" idx="0"/>
              </p:cNvCxnSpPr>
              <p:nvPr/>
            </p:nvCxnSpPr>
            <p:spPr bwMode="auto">
              <a:xfrm>
                <a:off x="7655332" y="1864713"/>
                <a:ext cx="679880" cy="12802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65" name="AutoShape 119"/>
              <p:cNvCxnSpPr>
                <a:cxnSpLocks noChangeShapeType="1"/>
                <a:stCxn id="658" idx="2"/>
                <a:endCxn id="662" idx="0"/>
              </p:cNvCxnSpPr>
              <p:nvPr/>
            </p:nvCxnSpPr>
            <p:spPr bwMode="auto">
              <a:xfrm>
                <a:off x="7655332" y="1864713"/>
                <a:ext cx="660774" cy="595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66" name="AutoShape 120"/>
              <p:cNvCxnSpPr>
                <a:cxnSpLocks noChangeShapeType="1"/>
                <a:stCxn id="658" idx="2"/>
                <a:endCxn id="660" idx="0"/>
              </p:cNvCxnSpPr>
              <p:nvPr/>
            </p:nvCxnSpPr>
            <p:spPr bwMode="auto">
              <a:xfrm flipV="1">
                <a:off x="7655332" y="1756038"/>
                <a:ext cx="620968" cy="1086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7" name="AutoShape 121"/>
              <p:cNvCxnSpPr>
                <a:cxnSpLocks noChangeShapeType="1"/>
                <a:stCxn id="658" idx="2"/>
                <a:endCxn id="663" idx="0"/>
              </p:cNvCxnSpPr>
              <p:nvPr/>
            </p:nvCxnSpPr>
            <p:spPr bwMode="auto">
              <a:xfrm flipV="1">
                <a:off x="7655332" y="1641409"/>
                <a:ext cx="573201" cy="22330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68" name="AutoShape 122"/>
              <p:cNvCxnSpPr>
                <a:cxnSpLocks noChangeShapeType="1"/>
                <a:stCxn id="658" idx="2"/>
                <a:endCxn id="661" idx="0"/>
              </p:cNvCxnSpPr>
              <p:nvPr/>
            </p:nvCxnSpPr>
            <p:spPr bwMode="auto">
              <a:xfrm flipV="1">
                <a:off x="7655332" y="1526781"/>
                <a:ext cx="520657" cy="3379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9" name="AutoShape 123"/>
              <p:cNvCxnSpPr>
                <a:cxnSpLocks noChangeShapeType="1"/>
              </p:cNvCxnSpPr>
              <p:nvPr/>
            </p:nvCxnSpPr>
            <p:spPr bwMode="auto">
              <a:xfrm rot="14507454">
                <a:off x="8175990" y="144788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0" name="AutoShape 124"/>
              <p:cNvCxnSpPr>
                <a:cxnSpLocks noChangeShapeType="1"/>
              </p:cNvCxnSpPr>
              <p:nvPr/>
            </p:nvCxnSpPr>
            <p:spPr bwMode="auto">
              <a:xfrm rot="14507454">
                <a:off x="8175990" y="144788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1" name="AutoShape 125"/>
              <p:cNvCxnSpPr>
                <a:cxnSpLocks noChangeShapeType="1"/>
              </p:cNvCxnSpPr>
              <p:nvPr/>
            </p:nvCxnSpPr>
            <p:spPr bwMode="auto">
              <a:xfrm rot="14507454">
                <a:off x="8175990" y="144788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2" name="AutoShape 126"/>
              <p:cNvCxnSpPr>
                <a:cxnSpLocks noChangeShapeType="1"/>
                <a:stCxn id="658" idx="0"/>
                <a:endCxn id="646" idx="4"/>
              </p:cNvCxnSpPr>
              <p:nvPr/>
            </p:nvCxnSpPr>
            <p:spPr bwMode="auto">
              <a:xfrm flipH="1">
                <a:off x="7199955" y="1900441"/>
                <a:ext cx="383726" cy="6103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73" name="AutoShape 127"/>
              <p:cNvCxnSpPr>
                <a:cxnSpLocks noChangeShapeType="1"/>
                <a:stCxn id="647" idx="0"/>
                <a:endCxn id="646" idx="4"/>
              </p:cNvCxnSpPr>
              <p:nvPr/>
            </p:nvCxnSpPr>
            <p:spPr bwMode="auto">
              <a:xfrm flipH="1">
                <a:off x="7199955" y="1693513"/>
                <a:ext cx="264309" cy="26796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74" name="Oval 128"/>
              <p:cNvSpPr>
                <a:spLocks noChangeArrowheads="1"/>
              </p:cNvSpPr>
              <p:nvPr/>
            </p:nvSpPr>
            <p:spPr bwMode="auto">
              <a:xfrm rot="12002710">
                <a:off x="6723880" y="1611635"/>
                <a:ext cx="78019" cy="6103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5" name="Rectangle 129"/>
              <p:cNvSpPr>
                <a:spLocks noChangeArrowheads="1"/>
              </p:cNvSpPr>
              <p:nvPr/>
            </p:nvSpPr>
            <p:spPr bwMode="auto">
              <a:xfrm rot="12002710">
                <a:off x="7008889" y="1270726"/>
                <a:ext cx="81203" cy="6252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6" name="Oval 130"/>
              <p:cNvSpPr>
                <a:spLocks noChangeArrowheads="1"/>
              </p:cNvSpPr>
              <p:nvPr/>
            </p:nvSpPr>
            <p:spPr bwMode="auto">
              <a:xfrm rot="12002710">
                <a:off x="7664885" y="891111"/>
                <a:ext cx="81203" cy="62525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7" name="Oval 131"/>
              <p:cNvSpPr>
                <a:spLocks noChangeArrowheads="1"/>
              </p:cNvSpPr>
              <p:nvPr/>
            </p:nvSpPr>
            <p:spPr bwMode="auto">
              <a:xfrm rot="12002710">
                <a:off x="7443566" y="758619"/>
                <a:ext cx="79611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8" name="Oval 132"/>
              <p:cNvSpPr>
                <a:spLocks noChangeArrowheads="1"/>
              </p:cNvSpPr>
              <p:nvPr/>
            </p:nvSpPr>
            <p:spPr bwMode="auto">
              <a:xfrm rot="12002710">
                <a:off x="7191995" y="657387"/>
                <a:ext cx="81203" cy="6252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9" name="Oval 133"/>
              <p:cNvSpPr>
                <a:spLocks noChangeArrowheads="1"/>
              </p:cNvSpPr>
              <p:nvPr/>
            </p:nvSpPr>
            <p:spPr bwMode="auto">
              <a:xfrm rot="12002710">
                <a:off x="7556614" y="816677"/>
                <a:ext cx="81203" cy="6103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80" name="Oval 134"/>
              <p:cNvSpPr>
                <a:spLocks noChangeArrowheads="1"/>
              </p:cNvSpPr>
              <p:nvPr/>
            </p:nvSpPr>
            <p:spPr bwMode="auto">
              <a:xfrm rot="12002710">
                <a:off x="7322557" y="699071"/>
                <a:ext cx="79611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81" name="AutoShape 135"/>
              <p:cNvCxnSpPr>
                <a:cxnSpLocks noChangeShapeType="1"/>
                <a:stCxn id="675" idx="2"/>
                <a:endCxn id="676" idx="0"/>
              </p:cNvCxnSpPr>
              <p:nvPr/>
            </p:nvCxnSpPr>
            <p:spPr bwMode="auto">
              <a:xfrm flipV="1">
                <a:off x="7061432" y="950659"/>
                <a:ext cx="633706" cy="3215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82" name="AutoShape 136"/>
              <p:cNvCxnSpPr>
                <a:cxnSpLocks noChangeShapeType="1"/>
                <a:stCxn id="675" idx="2"/>
                <a:endCxn id="679" idx="0"/>
              </p:cNvCxnSpPr>
              <p:nvPr/>
            </p:nvCxnSpPr>
            <p:spPr bwMode="auto">
              <a:xfrm flipV="1">
                <a:off x="7061432" y="874736"/>
                <a:ext cx="525435" cy="397480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83" name="AutoShape 137"/>
              <p:cNvCxnSpPr>
                <a:cxnSpLocks noChangeShapeType="1"/>
                <a:stCxn id="675" idx="2"/>
                <a:endCxn id="677" idx="0"/>
              </p:cNvCxnSpPr>
              <p:nvPr/>
            </p:nvCxnSpPr>
            <p:spPr bwMode="auto">
              <a:xfrm flipV="1">
                <a:off x="7061432" y="818165"/>
                <a:ext cx="410794" cy="454049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84" name="AutoShape 138"/>
              <p:cNvCxnSpPr>
                <a:cxnSpLocks noChangeShapeType="1"/>
                <a:stCxn id="675" idx="2"/>
                <a:endCxn id="680" idx="0"/>
              </p:cNvCxnSpPr>
              <p:nvPr/>
            </p:nvCxnSpPr>
            <p:spPr bwMode="auto">
              <a:xfrm flipV="1">
                <a:off x="7061432" y="761596"/>
                <a:ext cx="288193" cy="510620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85" name="AutoShape 139"/>
              <p:cNvCxnSpPr>
                <a:cxnSpLocks noChangeShapeType="1"/>
                <a:stCxn id="675" idx="2"/>
                <a:endCxn id="678" idx="0"/>
              </p:cNvCxnSpPr>
              <p:nvPr/>
            </p:nvCxnSpPr>
            <p:spPr bwMode="auto">
              <a:xfrm flipV="1">
                <a:off x="7061432" y="716935"/>
                <a:ext cx="160815" cy="5552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08" name="Rectangle 141"/>
              <p:cNvSpPr>
                <a:spLocks noChangeArrowheads="1"/>
              </p:cNvSpPr>
              <p:nvPr/>
            </p:nvSpPr>
            <p:spPr bwMode="auto">
              <a:xfrm rot="12002710">
                <a:off x="6690444" y="1182898"/>
                <a:ext cx="82796" cy="61036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9" name="Oval 142"/>
              <p:cNvSpPr>
                <a:spLocks noChangeArrowheads="1"/>
              </p:cNvSpPr>
              <p:nvPr/>
            </p:nvSpPr>
            <p:spPr bwMode="auto">
              <a:xfrm rot="12002710">
                <a:off x="6991374" y="609753"/>
                <a:ext cx="81203" cy="62525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0" name="Oval 143"/>
              <p:cNvSpPr>
                <a:spLocks noChangeArrowheads="1"/>
              </p:cNvSpPr>
              <p:nvPr/>
            </p:nvSpPr>
            <p:spPr bwMode="auto">
              <a:xfrm rot="12002710">
                <a:off x="6744579" y="551694"/>
                <a:ext cx="79611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1" name="Oval 144"/>
              <p:cNvSpPr>
                <a:spLocks noChangeArrowheads="1"/>
              </p:cNvSpPr>
              <p:nvPr/>
            </p:nvSpPr>
            <p:spPr bwMode="auto">
              <a:xfrm rot="12002710">
                <a:off x="6478678" y="527875"/>
                <a:ext cx="81203" cy="64014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2" name="Oval 145"/>
              <p:cNvSpPr>
                <a:spLocks noChangeArrowheads="1"/>
              </p:cNvSpPr>
              <p:nvPr/>
            </p:nvSpPr>
            <p:spPr bwMode="auto">
              <a:xfrm rot="12002710">
                <a:off x="6873549" y="577002"/>
                <a:ext cx="81203" cy="6252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3" name="Oval 146"/>
              <p:cNvSpPr>
                <a:spLocks noChangeArrowheads="1"/>
              </p:cNvSpPr>
              <p:nvPr/>
            </p:nvSpPr>
            <p:spPr bwMode="auto">
              <a:xfrm rot="12002710">
                <a:off x="6614017" y="535318"/>
                <a:ext cx="78019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814" name="AutoShape 147"/>
              <p:cNvCxnSpPr>
                <a:cxnSpLocks noChangeShapeType="1"/>
                <a:stCxn id="808" idx="2"/>
                <a:endCxn id="809" idx="0"/>
              </p:cNvCxnSpPr>
              <p:nvPr/>
            </p:nvCxnSpPr>
            <p:spPr bwMode="auto">
              <a:xfrm flipV="1">
                <a:off x="6742987" y="669300"/>
                <a:ext cx="278639" cy="5180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15" name="AutoShape 148"/>
              <p:cNvCxnSpPr>
                <a:cxnSpLocks noChangeShapeType="1"/>
                <a:stCxn id="808" idx="2"/>
                <a:endCxn id="812" idx="0"/>
              </p:cNvCxnSpPr>
              <p:nvPr/>
            </p:nvCxnSpPr>
            <p:spPr bwMode="auto">
              <a:xfrm flipV="1">
                <a:off x="6742987" y="636549"/>
                <a:ext cx="160815" cy="55081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16" name="AutoShape 149"/>
              <p:cNvCxnSpPr>
                <a:cxnSpLocks noChangeShapeType="1"/>
                <a:stCxn id="808" idx="2"/>
                <a:endCxn id="810" idx="0"/>
              </p:cNvCxnSpPr>
              <p:nvPr/>
            </p:nvCxnSpPr>
            <p:spPr bwMode="auto">
              <a:xfrm flipV="1">
                <a:off x="6742987" y="611242"/>
                <a:ext cx="28660" cy="576122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17" name="AutoShape 150"/>
              <p:cNvCxnSpPr>
                <a:cxnSpLocks noChangeShapeType="1"/>
                <a:stCxn id="808" idx="2"/>
                <a:endCxn id="813" idx="0"/>
              </p:cNvCxnSpPr>
              <p:nvPr/>
            </p:nvCxnSpPr>
            <p:spPr bwMode="auto">
              <a:xfrm flipH="1" flipV="1">
                <a:off x="6642677" y="594866"/>
                <a:ext cx="100310" cy="592498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18" name="AutoShape 151"/>
              <p:cNvCxnSpPr>
                <a:cxnSpLocks noChangeShapeType="1"/>
                <a:stCxn id="808" idx="2"/>
                <a:endCxn id="811" idx="0"/>
              </p:cNvCxnSpPr>
              <p:nvPr/>
            </p:nvCxnSpPr>
            <p:spPr bwMode="auto">
              <a:xfrm flipH="1" flipV="1">
                <a:off x="6507338" y="590400"/>
                <a:ext cx="235649" cy="596964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19" name="AutoShape 152"/>
              <p:cNvCxnSpPr>
                <a:cxnSpLocks noChangeShapeType="1"/>
              </p:cNvCxnSpPr>
              <p:nvPr/>
            </p:nvCxnSpPr>
            <p:spPr bwMode="auto">
              <a:xfrm rot="12002710">
                <a:off x="7093276" y="65143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20" name="AutoShape 153"/>
              <p:cNvCxnSpPr>
                <a:cxnSpLocks noChangeShapeType="1"/>
              </p:cNvCxnSpPr>
              <p:nvPr/>
            </p:nvCxnSpPr>
            <p:spPr bwMode="auto">
              <a:xfrm rot="12002710">
                <a:off x="7093276" y="65143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21" name="AutoShape 154"/>
              <p:cNvCxnSpPr>
                <a:cxnSpLocks noChangeShapeType="1"/>
              </p:cNvCxnSpPr>
              <p:nvPr/>
            </p:nvCxnSpPr>
            <p:spPr bwMode="auto">
              <a:xfrm rot="12002710">
                <a:off x="7093276" y="65143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87" name="AutoShape 155"/>
              <p:cNvCxnSpPr>
                <a:cxnSpLocks noChangeShapeType="1"/>
                <a:stCxn id="675" idx="0"/>
                <a:endCxn id="674" idx="4"/>
              </p:cNvCxnSpPr>
              <p:nvPr/>
            </p:nvCxnSpPr>
            <p:spPr bwMode="auto">
              <a:xfrm flipH="1">
                <a:off x="6774831" y="1330274"/>
                <a:ext cx="262717" cy="281361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88" name="AutoShape 156"/>
              <p:cNvCxnSpPr>
                <a:cxnSpLocks noChangeShapeType="1"/>
                <a:stCxn id="808" idx="0"/>
                <a:endCxn id="674" idx="4"/>
              </p:cNvCxnSpPr>
              <p:nvPr/>
            </p:nvCxnSpPr>
            <p:spPr bwMode="auto">
              <a:xfrm>
                <a:off x="6719103" y="1246908"/>
                <a:ext cx="55728" cy="364728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689" name="Oval 157"/>
              <p:cNvSpPr>
                <a:spLocks noChangeArrowheads="1"/>
              </p:cNvSpPr>
              <p:nvPr/>
            </p:nvSpPr>
            <p:spPr bwMode="auto">
              <a:xfrm rot="16971021">
                <a:off x="7196227" y="2417870"/>
                <a:ext cx="75923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0" name="Rectangle 158"/>
              <p:cNvSpPr>
                <a:spLocks noChangeArrowheads="1"/>
              </p:cNvSpPr>
              <p:nvPr/>
            </p:nvSpPr>
            <p:spPr bwMode="auto">
              <a:xfrm rot="16971021">
                <a:off x="7654891" y="2374646"/>
                <a:ext cx="78900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1" name="Oval 159"/>
              <p:cNvSpPr>
                <a:spLocks noChangeArrowheads="1"/>
              </p:cNvSpPr>
              <p:nvPr/>
            </p:nvSpPr>
            <p:spPr bwMode="auto">
              <a:xfrm rot="16971021">
                <a:off x="8314021" y="2541430"/>
                <a:ext cx="77412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2" name="Oval 160"/>
              <p:cNvSpPr>
                <a:spLocks noChangeArrowheads="1"/>
              </p:cNvSpPr>
              <p:nvPr/>
            </p:nvSpPr>
            <p:spPr bwMode="auto">
              <a:xfrm rot="16971021">
                <a:off x="8360144" y="2306166"/>
                <a:ext cx="75923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3" name="Oval 161"/>
              <p:cNvSpPr>
                <a:spLocks noChangeArrowheads="1"/>
              </p:cNvSpPr>
              <p:nvPr/>
            </p:nvSpPr>
            <p:spPr bwMode="auto">
              <a:xfrm rot="16971021">
                <a:off x="8364972" y="2066540"/>
                <a:ext cx="77412" cy="652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4" name="Oval 162"/>
              <p:cNvSpPr>
                <a:spLocks noChangeArrowheads="1"/>
              </p:cNvSpPr>
              <p:nvPr/>
            </p:nvSpPr>
            <p:spPr bwMode="auto">
              <a:xfrm rot="16971021">
                <a:off x="8334720" y="2426750"/>
                <a:ext cx="77412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95" name="Oval 163"/>
              <p:cNvSpPr>
                <a:spLocks noChangeArrowheads="1"/>
              </p:cNvSpPr>
              <p:nvPr/>
            </p:nvSpPr>
            <p:spPr bwMode="auto">
              <a:xfrm rot="16971021">
                <a:off x="8366564" y="2185583"/>
                <a:ext cx="77412" cy="6687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696" name="AutoShape 164"/>
              <p:cNvCxnSpPr>
                <a:cxnSpLocks noChangeShapeType="1"/>
                <a:stCxn id="690" idx="2"/>
                <a:endCxn id="691" idx="0"/>
              </p:cNvCxnSpPr>
              <p:nvPr/>
            </p:nvCxnSpPr>
            <p:spPr bwMode="auto">
              <a:xfrm>
                <a:off x="7726982" y="2415527"/>
                <a:ext cx="590716" cy="15035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97" name="AutoShape 165"/>
              <p:cNvCxnSpPr>
                <a:cxnSpLocks noChangeShapeType="1"/>
                <a:stCxn id="690" idx="2"/>
                <a:endCxn id="694" idx="0"/>
              </p:cNvCxnSpPr>
              <p:nvPr/>
            </p:nvCxnSpPr>
            <p:spPr bwMode="auto">
              <a:xfrm>
                <a:off x="7726982" y="2415527"/>
                <a:ext cx="617784" cy="4019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98" name="AutoShape 166"/>
              <p:cNvCxnSpPr>
                <a:cxnSpLocks noChangeShapeType="1"/>
                <a:stCxn id="690" idx="2"/>
                <a:endCxn id="692" idx="0"/>
              </p:cNvCxnSpPr>
              <p:nvPr/>
            </p:nvCxnSpPr>
            <p:spPr bwMode="auto">
              <a:xfrm flipV="1">
                <a:off x="7726982" y="2332160"/>
                <a:ext cx="638482" cy="83367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699" name="AutoShape 167"/>
              <p:cNvCxnSpPr>
                <a:cxnSpLocks noChangeShapeType="1"/>
                <a:stCxn id="690" idx="2"/>
                <a:endCxn id="695" idx="0"/>
              </p:cNvCxnSpPr>
              <p:nvPr/>
            </p:nvCxnSpPr>
            <p:spPr bwMode="auto">
              <a:xfrm flipV="1">
                <a:off x="7726982" y="2214554"/>
                <a:ext cx="644852" cy="2009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00" name="AutoShape 168"/>
              <p:cNvCxnSpPr>
                <a:cxnSpLocks noChangeShapeType="1"/>
                <a:stCxn id="690" idx="2"/>
                <a:endCxn id="693" idx="0"/>
              </p:cNvCxnSpPr>
              <p:nvPr/>
            </p:nvCxnSpPr>
            <p:spPr bwMode="auto">
              <a:xfrm flipV="1">
                <a:off x="7726982" y="2092482"/>
                <a:ext cx="644852" cy="3230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01" name="Rectangle 170"/>
              <p:cNvSpPr>
                <a:spLocks noChangeArrowheads="1"/>
              </p:cNvSpPr>
              <p:nvPr/>
            </p:nvSpPr>
            <p:spPr bwMode="auto">
              <a:xfrm rot="16713672">
                <a:off x="7600432" y="2670755"/>
                <a:ext cx="77412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2" name="Oval 171"/>
              <p:cNvSpPr>
                <a:spLocks noChangeArrowheads="1"/>
              </p:cNvSpPr>
              <p:nvPr/>
            </p:nvSpPr>
            <p:spPr bwMode="auto">
              <a:xfrm rot="16713672">
                <a:off x="8111188" y="3160782"/>
                <a:ext cx="75923" cy="6687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3" name="Oval 172"/>
              <p:cNvSpPr>
                <a:spLocks noChangeArrowheads="1"/>
              </p:cNvSpPr>
              <p:nvPr/>
            </p:nvSpPr>
            <p:spPr bwMode="auto">
              <a:xfrm rot="16713672">
                <a:off x="8222492" y="2926302"/>
                <a:ext cx="78900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4" name="Oval 173"/>
              <p:cNvSpPr>
                <a:spLocks noChangeArrowheads="1"/>
              </p:cNvSpPr>
              <p:nvPr/>
            </p:nvSpPr>
            <p:spPr bwMode="auto">
              <a:xfrm rot="16713672">
                <a:off x="8292267" y="2657516"/>
                <a:ext cx="78900" cy="652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5" name="Oval 174"/>
              <p:cNvSpPr>
                <a:spLocks noChangeArrowheads="1"/>
              </p:cNvSpPr>
              <p:nvPr/>
            </p:nvSpPr>
            <p:spPr bwMode="auto">
              <a:xfrm rot="16713672">
                <a:off x="8178131" y="3026393"/>
                <a:ext cx="77412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6" name="Oval 175"/>
              <p:cNvSpPr>
                <a:spLocks noChangeArrowheads="1"/>
              </p:cNvSpPr>
              <p:nvPr/>
            </p:nvSpPr>
            <p:spPr bwMode="auto">
              <a:xfrm rot="16713672">
                <a:off x="8249645" y="2799490"/>
                <a:ext cx="69968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07" name="AutoShape 176"/>
              <p:cNvCxnSpPr>
                <a:cxnSpLocks noChangeShapeType="1"/>
                <a:stCxn id="701" idx="2"/>
                <a:endCxn id="702" idx="0"/>
              </p:cNvCxnSpPr>
              <p:nvPr/>
            </p:nvCxnSpPr>
            <p:spPr bwMode="auto">
              <a:xfrm rot="21342651">
                <a:off x="7697223" y="2698172"/>
                <a:ext cx="399648" cy="5046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08" name="AutoShape 177"/>
              <p:cNvCxnSpPr>
                <a:cxnSpLocks noChangeShapeType="1"/>
                <a:stCxn id="701" idx="2"/>
                <a:endCxn id="705" idx="0"/>
              </p:cNvCxnSpPr>
              <p:nvPr/>
            </p:nvCxnSpPr>
            <p:spPr bwMode="auto">
              <a:xfrm rot="21342651">
                <a:off x="7692480" y="2695841"/>
                <a:ext cx="474483" cy="39450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09" name="AutoShape 178"/>
              <p:cNvCxnSpPr>
                <a:cxnSpLocks noChangeShapeType="1"/>
                <a:stCxn id="701" idx="2"/>
                <a:endCxn id="703" idx="0"/>
              </p:cNvCxnSpPr>
              <p:nvPr/>
            </p:nvCxnSpPr>
            <p:spPr bwMode="auto">
              <a:xfrm rot="21342651">
                <a:off x="7687704" y="2694199"/>
                <a:ext cx="528619" cy="282851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10" name="AutoShape 179"/>
              <p:cNvCxnSpPr>
                <a:cxnSpLocks noChangeShapeType="1"/>
                <a:stCxn id="701" idx="2"/>
                <a:endCxn id="706" idx="0"/>
              </p:cNvCxnSpPr>
              <p:nvPr/>
            </p:nvCxnSpPr>
            <p:spPr bwMode="auto">
              <a:xfrm rot="21342651">
                <a:off x="7682546" y="2692464"/>
                <a:ext cx="585939" cy="16226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11" name="AutoShape 180"/>
              <p:cNvCxnSpPr>
                <a:cxnSpLocks noChangeShapeType="1"/>
                <a:stCxn id="701" idx="2"/>
                <a:endCxn id="704" idx="0"/>
              </p:cNvCxnSpPr>
              <p:nvPr/>
            </p:nvCxnSpPr>
            <p:spPr bwMode="auto">
              <a:xfrm rot="21342651">
                <a:off x="7677288" y="2691316"/>
                <a:ext cx="625744" cy="387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12" name="AutoShape 181"/>
              <p:cNvCxnSpPr>
                <a:cxnSpLocks noChangeShapeType="1"/>
              </p:cNvCxnSpPr>
              <p:nvPr/>
            </p:nvCxnSpPr>
            <p:spPr bwMode="auto">
              <a:xfrm rot="16713672">
                <a:off x="8357519" y="2645892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13" name="AutoShape 182"/>
              <p:cNvCxnSpPr>
                <a:cxnSpLocks noChangeShapeType="1"/>
              </p:cNvCxnSpPr>
              <p:nvPr/>
            </p:nvCxnSpPr>
            <p:spPr bwMode="auto">
              <a:xfrm rot="16713672">
                <a:off x="8357519" y="2645892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14" name="AutoShape 183"/>
              <p:cNvCxnSpPr>
                <a:cxnSpLocks noChangeShapeType="1"/>
              </p:cNvCxnSpPr>
              <p:nvPr/>
            </p:nvCxnSpPr>
            <p:spPr bwMode="auto">
              <a:xfrm rot="16713672">
                <a:off x="8357519" y="2645892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15" name="AutoShape 184"/>
              <p:cNvCxnSpPr>
                <a:cxnSpLocks noChangeShapeType="1"/>
                <a:stCxn id="701" idx="0"/>
                <a:endCxn id="689" idx="4"/>
              </p:cNvCxnSpPr>
              <p:nvPr/>
            </p:nvCxnSpPr>
            <p:spPr bwMode="auto">
              <a:xfrm flipH="1" flipV="1">
                <a:off x="7265236" y="2457209"/>
                <a:ext cx="340737" cy="23967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16" name="AutoShape 185"/>
              <p:cNvCxnSpPr>
                <a:cxnSpLocks noChangeShapeType="1"/>
                <a:stCxn id="690" idx="0"/>
                <a:endCxn id="689" idx="4"/>
              </p:cNvCxnSpPr>
              <p:nvPr/>
            </p:nvCxnSpPr>
            <p:spPr bwMode="auto">
              <a:xfrm flipH="1">
                <a:off x="7265236" y="2400639"/>
                <a:ext cx="396464" cy="5657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17" name="AutoShape 186"/>
              <p:cNvCxnSpPr>
                <a:cxnSpLocks noChangeShapeType="1"/>
                <a:stCxn id="689" idx="0"/>
                <a:endCxn id="644" idx="2"/>
              </p:cNvCxnSpPr>
              <p:nvPr/>
            </p:nvCxnSpPr>
            <p:spPr bwMode="auto">
              <a:xfrm flipH="1" flipV="1">
                <a:off x="6824190" y="2159472"/>
                <a:ext cx="374173" cy="28434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18" name="AutoShape 187"/>
              <p:cNvCxnSpPr>
                <a:cxnSpLocks noChangeShapeType="1"/>
                <a:stCxn id="674" idx="0"/>
                <a:endCxn id="644" idx="2"/>
              </p:cNvCxnSpPr>
              <p:nvPr/>
            </p:nvCxnSpPr>
            <p:spPr bwMode="auto">
              <a:xfrm>
                <a:off x="6752541" y="1669694"/>
                <a:ext cx="71650" cy="489778"/>
              </a:xfrm>
              <a:prstGeom prst="straightConnector1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719" name="Rectangle 188"/>
              <p:cNvSpPr>
                <a:spLocks noChangeArrowheads="1"/>
              </p:cNvSpPr>
              <p:nvPr/>
            </p:nvSpPr>
            <p:spPr bwMode="auto">
              <a:xfrm rot="7155978">
                <a:off x="6014899" y="2111097"/>
                <a:ext cx="78900" cy="6846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20" name="AutoShape 189"/>
              <p:cNvCxnSpPr>
                <a:cxnSpLocks noChangeShapeType="1"/>
                <a:stCxn id="719" idx="2"/>
                <a:endCxn id="721" idx="0"/>
              </p:cNvCxnSpPr>
              <p:nvPr/>
            </p:nvCxnSpPr>
            <p:spPr bwMode="auto">
              <a:xfrm flipH="1" flipV="1">
                <a:off x="5695303" y="1967431"/>
                <a:ext cx="324815" cy="16077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721" name="Oval 190"/>
              <p:cNvSpPr>
                <a:spLocks noChangeArrowheads="1"/>
              </p:cNvSpPr>
              <p:nvPr/>
            </p:nvSpPr>
            <p:spPr bwMode="auto">
              <a:xfrm rot="7155978">
                <a:off x="5624701" y="1916079"/>
                <a:ext cx="75923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2" name="Rectangle 191"/>
              <p:cNvSpPr>
                <a:spLocks noChangeArrowheads="1"/>
              </p:cNvSpPr>
              <p:nvPr/>
            </p:nvSpPr>
            <p:spPr bwMode="auto">
              <a:xfrm rot="7155978">
                <a:off x="5163007" y="1811923"/>
                <a:ext cx="77412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3" name="Oval 192"/>
              <p:cNvSpPr>
                <a:spLocks noChangeArrowheads="1"/>
              </p:cNvSpPr>
              <p:nvPr/>
            </p:nvSpPr>
            <p:spPr bwMode="auto">
              <a:xfrm rot="7155978">
                <a:off x="4553185" y="1442728"/>
                <a:ext cx="77412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4" name="Oval 193"/>
              <p:cNvSpPr>
                <a:spLocks noChangeArrowheads="1"/>
              </p:cNvSpPr>
              <p:nvPr/>
            </p:nvSpPr>
            <p:spPr bwMode="auto">
              <a:xfrm rot="7155978">
                <a:off x="4452822" y="1657151"/>
                <a:ext cx="75923" cy="6528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5" name="Oval 194"/>
              <p:cNvSpPr>
                <a:spLocks noChangeArrowheads="1"/>
              </p:cNvSpPr>
              <p:nvPr/>
            </p:nvSpPr>
            <p:spPr bwMode="auto">
              <a:xfrm rot="7155978">
                <a:off x="4386000" y="1884920"/>
                <a:ext cx="77412" cy="6528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6" name="Oval 195"/>
              <p:cNvSpPr>
                <a:spLocks noChangeArrowheads="1"/>
              </p:cNvSpPr>
              <p:nvPr/>
            </p:nvSpPr>
            <p:spPr bwMode="auto">
              <a:xfrm rot="7155978">
                <a:off x="4502233" y="1542419"/>
                <a:ext cx="77412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7" name="Oval 196"/>
              <p:cNvSpPr>
                <a:spLocks noChangeArrowheads="1"/>
              </p:cNvSpPr>
              <p:nvPr/>
            </p:nvSpPr>
            <p:spPr bwMode="auto">
              <a:xfrm rot="7155978">
                <a:off x="4416201" y="1770291"/>
                <a:ext cx="75923" cy="6528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28" name="AutoShape 197"/>
              <p:cNvCxnSpPr>
                <a:cxnSpLocks noChangeShapeType="1"/>
                <a:stCxn id="722" idx="2"/>
                <a:endCxn id="723" idx="0"/>
              </p:cNvCxnSpPr>
              <p:nvPr/>
            </p:nvCxnSpPr>
            <p:spPr bwMode="auto">
              <a:xfrm flipH="1" flipV="1">
                <a:off x="4626919" y="1495518"/>
                <a:ext cx="544541" cy="33495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29" name="AutoShape 198"/>
              <p:cNvCxnSpPr>
                <a:cxnSpLocks noChangeShapeType="1"/>
                <a:stCxn id="722" idx="2"/>
                <a:endCxn id="726" idx="0"/>
              </p:cNvCxnSpPr>
              <p:nvPr/>
            </p:nvCxnSpPr>
            <p:spPr bwMode="auto">
              <a:xfrm flipH="1" flipV="1">
                <a:off x="4571192" y="1593771"/>
                <a:ext cx="600269" cy="23670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30" name="AutoShape 199"/>
              <p:cNvCxnSpPr>
                <a:cxnSpLocks noChangeShapeType="1"/>
                <a:stCxn id="722" idx="2"/>
                <a:endCxn id="724" idx="0"/>
              </p:cNvCxnSpPr>
              <p:nvPr/>
            </p:nvCxnSpPr>
            <p:spPr bwMode="auto">
              <a:xfrm flipH="1" flipV="1">
                <a:off x="4521832" y="1706911"/>
                <a:ext cx="649628" cy="12356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31" name="AutoShape 200"/>
              <p:cNvCxnSpPr>
                <a:cxnSpLocks noChangeShapeType="1"/>
                <a:stCxn id="722" idx="2"/>
                <a:endCxn id="727" idx="0"/>
              </p:cNvCxnSpPr>
              <p:nvPr/>
            </p:nvCxnSpPr>
            <p:spPr bwMode="auto">
              <a:xfrm flipH="1" flipV="1">
                <a:off x="4483619" y="1818563"/>
                <a:ext cx="687841" cy="119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32" name="AutoShape 201"/>
              <p:cNvCxnSpPr>
                <a:cxnSpLocks noChangeShapeType="1"/>
                <a:stCxn id="722" idx="2"/>
                <a:endCxn id="725" idx="0"/>
              </p:cNvCxnSpPr>
              <p:nvPr/>
            </p:nvCxnSpPr>
            <p:spPr bwMode="auto">
              <a:xfrm flipH="1">
                <a:off x="4456551" y="1830473"/>
                <a:ext cx="714909" cy="1056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33" name="Rectangle 202"/>
              <p:cNvSpPr>
                <a:spLocks noChangeArrowheads="1"/>
              </p:cNvSpPr>
              <p:nvPr/>
            </p:nvSpPr>
            <p:spPr bwMode="auto">
              <a:xfrm rot="7155978">
                <a:off x="5285660" y="1606484"/>
                <a:ext cx="78900" cy="6687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4" name="Oval 203"/>
              <p:cNvSpPr>
                <a:spLocks noChangeArrowheads="1"/>
              </p:cNvSpPr>
              <p:nvPr/>
            </p:nvSpPr>
            <p:spPr bwMode="auto">
              <a:xfrm rot="7155978">
                <a:off x="4960743" y="954387"/>
                <a:ext cx="75923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5" name="Oval 204"/>
              <p:cNvSpPr>
                <a:spLocks noChangeArrowheads="1"/>
              </p:cNvSpPr>
              <p:nvPr/>
            </p:nvSpPr>
            <p:spPr bwMode="auto">
              <a:xfrm rot="7155978">
                <a:off x="4776096" y="1129949"/>
                <a:ext cx="77412" cy="7165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6" name="Oval 205"/>
              <p:cNvSpPr>
                <a:spLocks noChangeArrowheads="1"/>
              </p:cNvSpPr>
              <p:nvPr/>
            </p:nvSpPr>
            <p:spPr bwMode="auto">
              <a:xfrm rot="7155978">
                <a:off x="4621598" y="1337031"/>
                <a:ext cx="75923" cy="6687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7" name="Oval 206"/>
              <p:cNvSpPr>
                <a:spLocks noChangeArrowheads="1"/>
              </p:cNvSpPr>
              <p:nvPr/>
            </p:nvSpPr>
            <p:spPr bwMode="auto">
              <a:xfrm rot="7155978">
                <a:off x="4855708" y="1036317"/>
                <a:ext cx="77412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8" name="Oval 207"/>
              <p:cNvSpPr>
                <a:spLocks noChangeArrowheads="1"/>
              </p:cNvSpPr>
              <p:nvPr/>
            </p:nvSpPr>
            <p:spPr bwMode="auto">
              <a:xfrm rot="7155978">
                <a:off x="4691708" y="1226817"/>
                <a:ext cx="77412" cy="68465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39" name="AutoShape 208"/>
              <p:cNvCxnSpPr>
                <a:cxnSpLocks noChangeShapeType="1"/>
                <a:stCxn id="733" idx="2"/>
                <a:endCxn id="734" idx="0"/>
              </p:cNvCxnSpPr>
              <p:nvPr/>
            </p:nvCxnSpPr>
            <p:spPr bwMode="auto">
              <a:xfrm flipH="1" flipV="1">
                <a:off x="5031344" y="1005740"/>
                <a:ext cx="265902" cy="61929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40" name="AutoShape 209"/>
              <p:cNvCxnSpPr>
                <a:cxnSpLocks noChangeShapeType="1"/>
                <a:stCxn id="733" idx="2"/>
                <a:endCxn id="737" idx="0"/>
              </p:cNvCxnSpPr>
              <p:nvPr/>
            </p:nvCxnSpPr>
            <p:spPr bwMode="auto">
              <a:xfrm flipH="1" flipV="1">
                <a:off x="4927850" y="1089107"/>
                <a:ext cx="369396" cy="53592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41" name="AutoShape 210"/>
              <p:cNvCxnSpPr>
                <a:cxnSpLocks noChangeShapeType="1"/>
                <a:stCxn id="733" idx="2"/>
                <a:endCxn id="735" idx="0"/>
              </p:cNvCxnSpPr>
              <p:nvPr/>
            </p:nvCxnSpPr>
            <p:spPr bwMode="auto">
              <a:xfrm flipH="1" flipV="1">
                <a:off x="4845053" y="1179917"/>
                <a:ext cx="452192" cy="445117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42" name="AutoShape 211"/>
              <p:cNvCxnSpPr>
                <a:cxnSpLocks noChangeShapeType="1"/>
                <a:stCxn id="733" idx="2"/>
                <a:endCxn id="738" idx="0"/>
              </p:cNvCxnSpPr>
              <p:nvPr/>
            </p:nvCxnSpPr>
            <p:spPr bwMode="auto">
              <a:xfrm flipH="1" flipV="1">
                <a:off x="4762258" y="1278170"/>
                <a:ext cx="534987" cy="3468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3" name="AutoShape 212"/>
              <p:cNvCxnSpPr>
                <a:cxnSpLocks noChangeShapeType="1"/>
                <a:stCxn id="733" idx="2"/>
                <a:endCxn id="736" idx="0"/>
              </p:cNvCxnSpPr>
              <p:nvPr/>
            </p:nvCxnSpPr>
            <p:spPr bwMode="auto">
              <a:xfrm flipH="1" flipV="1">
                <a:off x="4692201" y="1386844"/>
                <a:ext cx="605046" cy="2381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4" name="AutoShape 213"/>
              <p:cNvCxnSpPr>
                <a:cxnSpLocks noChangeShapeType="1"/>
              </p:cNvCxnSpPr>
              <p:nvPr/>
            </p:nvCxnSpPr>
            <p:spPr bwMode="auto">
              <a:xfrm rot="7155978">
                <a:off x="4617366" y="14270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5" name="AutoShape 214"/>
              <p:cNvCxnSpPr>
                <a:cxnSpLocks noChangeShapeType="1"/>
              </p:cNvCxnSpPr>
              <p:nvPr/>
            </p:nvCxnSpPr>
            <p:spPr bwMode="auto">
              <a:xfrm rot="7155978">
                <a:off x="4617366" y="14270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6" name="AutoShape 215"/>
              <p:cNvCxnSpPr>
                <a:cxnSpLocks noChangeShapeType="1"/>
              </p:cNvCxnSpPr>
              <p:nvPr/>
            </p:nvCxnSpPr>
            <p:spPr bwMode="auto">
              <a:xfrm rot="7155978">
                <a:off x="4617366" y="14270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7" name="AutoShape 216"/>
              <p:cNvCxnSpPr>
                <a:cxnSpLocks noChangeShapeType="1"/>
                <a:stCxn id="733" idx="0"/>
                <a:endCxn id="721" idx="4"/>
              </p:cNvCxnSpPr>
              <p:nvPr/>
            </p:nvCxnSpPr>
            <p:spPr bwMode="auto">
              <a:xfrm>
                <a:off x="5357750" y="1656297"/>
                <a:ext cx="277047" cy="27987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48" name="AutoShape 217"/>
              <p:cNvCxnSpPr>
                <a:cxnSpLocks noChangeShapeType="1"/>
                <a:stCxn id="722" idx="0"/>
                <a:endCxn id="721" idx="4"/>
              </p:cNvCxnSpPr>
              <p:nvPr/>
            </p:nvCxnSpPr>
            <p:spPr bwMode="auto">
              <a:xfrm>
                <a:off x="5231965" y="1861735"/>
                <a:ext cx="402832" cy="7443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749" name="Oval 218"/>
              <p:cNvSpPr>
                <a:spLocks noChangeArrowheads="1"/>
              </p:cNvSpPr>
              <p:nvPr/>
            </p:nvSpPr>
            <p:spPr bwMode="auto">
              <a:xfrm rot="4651238">
                <a:off x="5538771" y="2419254"/>
                <a:ext cx="77412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0" name="Rectangle 219"/>
              <p:cNvSpPr>
                <a:spLocks noChangeArrowheads="1"/>
              </p:cNvSpPr>
              <p:nvPr/>
            </p:nvSpPr>
            <p:spPr bwMode="auto">
              <a:xfrm rot="4651238">
                <a:off x="5135991" y="2614273"/>
                <a:ext cx="78900" cy="6846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1" name="Oval 220"/>
              <p:cNvSpPr>
                <a:spLocks noChangeArrowheads="1"/>
              </p:cNvSpPr>
              <p:nvPr/>
            </p:nvSpPr>
            <p:spPr bwMode="auto">
              <a:xfrm rot="4651238">
                <a:off x="4441728" y="2678286"/>
                <a:ext cx="77412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2" name="Oval 221"/>
              <p:cNvSpPr>
                <a:spLocks noChangeArrowheads="1"/>
              </p:cNvSpPr>
              <p:nvPr/>
            </p:nvSpPr>
            <p:spPr bwMode="auto">
              <a:xfrm rot="4651238">
                <a:off x="4526117" y="2910574"/>
                <a:ext cx="77412" cy="6687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3" name="Oval 222"/>
              <p:cNvSpPr>
                <a:spLocks noChangeArrowheads="1"/>
              </p:cNvSpPr>
              <p:nvPr/>
            </p:nvSpPr>
            <p:spPr bwMode="auto">
              <a:xfrm rot="4651238">
                <a:off x="4651902" y="3132180"/>
                <a:ext cx="77412" cy="732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" name="Oval 223"/>
              <p:cNvSpPr>
                <a:spLocks noChangeArrowheads="1"/>
              </p:cNvSpPr>
              <p:nvPr/>
            </p:nvSpPr>
            <p:spPr bwMode="auto">
              <a:xfrm rot="4651238">
                <a:off x="4478298" y="2792915"/>
                <a:ext cx="75923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5" name="Oval 224"/>
              <p:cNvSpPr>
                <a:spLocks noChangeArrowheads="1"/>
              </p:cNvSpPr>
              <p:nvPr/>
            </p:nvSpPr>
            <p:spPr bwMode="auto">
              <a:xfrm rot="4651238">
                <a:off x="4585029" y="3023714"/>
                <a:ext cx="77412" cy="6687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56" name="AutoShape 225"/>
              <p:cNvCxnSpPr>
                <a:cxnSpLocks noChangeShapeType="1"/>
                <a:stCxn id="750" idx="2"/>
                <a:endCxn id="751" idx="0"/>
              </p:cNvCxnSpPr>
              <p:nvPr/>
            </p:nvCxnSpPr>
            <p:spPr bwMode="auto">
              <a:xfrm flipH="1">
                <a:off x="4515463" y="2656693"/>
                <a:ext cx="628930" cy="5061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57" name="AutoShape 226"/>
              <p:cNvCxnSpPr>
                <a:cxnSpLocks noChangeShapeType="1"/>
                <a:stCxn id="750" idx="2"/>
                <a:endCxn id="754" idx="0"/>
              </p:cNvCxnSpPr>
              <p:nvPr/>
            </p:nvCxnSpPr>
            <p:spPr bwMode="auto">
              <a:xfrm flipH="1">
                <a:off x="4552084" y="2656693"/>
                <a:ext cx="592308" cy="16375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58" name="AutoShape 227"/>
              <p:cNvCxnSpPr>
                <a:cxnSpLocks noChangeShapeType="1"/>
                <a:stCxn id="750" idx="2"/>
                <a:endCxn id="752" idx="0"/>
              </p:cNvCxnSpPr>
              <p:nvPr/>
            </p:nvCxnSpPr>
            <p:spPr bwMode="auto">
              <a:xfrm flipH="1">
                <a:off x="4598259" y="2656693"/>
                <a:ext cx="546133" cy="2828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59" name="AutoShape 228"/>
              <p:cNvCxnSpPr>
                <a:cxnSpLocks noChangeShapeType="1"/>
                <a:stCxn id="750" idx="2"/>
                <a:endCxn id="755" idx="0"/>
              </p:cNvCxnSpPr>
              <p:nvPr/>
            </p:nvCxnSpPr>
            <p:spPr bwMode="auto">
              <a:xfrm flipH="1">
                <a:off x="4657171" y="2656693"/>
                <a:ext cx="487221" cy="39450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60" name="AutoShape 229"/>
              <p:cNvCxnSpPr>
                <a:cxnSpLocks noChangeShapeType="1"/>
                <a:stCxn id="750" idx="2"/>
                <a:endCxn id="753" idx="0"/>
              </p:cNvCxnSpPr>
              <p:nvPr/>
            </p:nvCxnSpPr>
            <p:spPr bwMode="auto">
              <a:xfrm flipH="1">
                <a:off x="4727229" y="2656693"/>
                <a:ext cx="417164" cy="5046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61" name="Rectangle 230"/>
              <p:cNvSpPr>
                <a:spLocks noChangeArrowheads="1"/>
              </p:cNvSpPr>
              <p:nvPr/>
            </p:nvSpPr>
            <p:spPr bwMode="auto">
              <a:xfrm rot="4651238">
                <a:off x="5067525" y="2374490"/>
                <a:ext cx="78900" cy="71650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2" name="Oval 231"/>
              <p:cNvSpPr>
                <a:spLocks noChangeArrowheads="1"/>
              </p:cNvSpPr>
              <p:nvPr/>
            </p:nvSpPr>
            <p:spPr bwMode="auto">
              <a:xfrm rot="4651238">
                <a:off x="4358881" y="2053038"/>
                <a:ext cx="75923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3" name="Oval 232"/>
              <p:cNvSpPr>
                <a:spLocks noChangeArrowheads="1"/>
              </p:cNvSpPr>
              <p:nvPr/>
            </p:nvSpPr>
            <p:spPr bwMode="auto">
              <a:xfrm rot="4651238">
                <a:off x="4362013" y="2300160"/>
                <a:ext cx="74435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4" name="Oval 233"/>
              <p:cNvSpPr>
                <a:spLocks noChangeArrowheads="1"/>
              </p:cNvSpPr>
              <p:nvPr/>
            </p:nvSpPr>
            <p:spPr bwMode="auto">
              <a:xfrm rot="4651238">
                <a:off x="4405108" y="2556214"/>
                <a:ext cx="77412" cy="684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5" name="Oval 234"/>
              <p:cNvSpPr>
                <a:spLocks noChangeArrowheads="1"/>
              </p:cNvSpPr>
              <p:nvPr/>
            </p:nvSpPr>
            <p:spPr bwMode="auto">
              <a:xfrm rot="4651238">
                <a:off x="4347787" y="2176599"/>
                <a:ext cx="77412" cy="6846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6" name="Oval 235"/>
              <p:cNvSpPr>
                <a:spLocks noChangeArrowheads="1"/>
              </p:cNvSpPr>
              <p:nvPr/>
            </p:nvSpPr>
            <p:spPr bwMode="auto">
              <a:xfrm rot="4651238">
                <a:off x="4373263" y="2426750"/>
                <a:ext cx="77412" cy="6687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67" name="AutoShape 236"/>
              <p:cNvCxnSpPr>
                <a:cxnSpLocks noChangeShapeType="1"/>
                <a:stCxn id="761" idx="2"/>
                <a:endCxn id="762" idx="0"/>
              </p:cNvCxnSpPr>
              <p:nvPr/>
            </p:nvCxnSpPr>
            <p:spPr bwMode="auto">
              <a:xfrm flipH="1" flipV="1">
                <a:off x="4431075" y="2079083"/>
                <a:ext cx="643260" cy="33644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68" name="AutoShape 237"/>
              <p:cNvCxnSpPr>
                <a:cxnSpLocks noChangeShapeType="1"/>
                <a:stCxn id="761" idx="2"/>
                <a:endCxn id="765" idx="0"/>
              </p:cNvCxnSpPr>
              <p:nvPr/>
            </p:nvCxnSpPr>
            <p:spPr bwMode="auto">
              <a:xfrm flipH="1" flipV="1">
                <a:off x="4421522" y="2205622"/>
                <a:ext cx="652812" cy="20990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69" name="AutoShape 238"/>
              <p:cNvCxnSpPr>
                <a:cxnSpLocks noChangeShapeType="1"/>
                <a:stCxn id="761" idx="2"/>
                <a:endCxn id="763" idx="0"/>
              </p:cNvCxnSpPr>
              <p:nvPr/>
            </p:nvCxnSpPr>
            <p:spPr bwMode="auto">
              <a:xfrm flipH="1" flipV="1">
                <a:off x="4432667" y="2329183"/>
                <a:ext cx="641668" cy="8634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70" name="AutoShape 239"/>
              <p:cNvCxnSpPr>
                <a:cxnSpLocks noChangeShapeType="1"/>
                <a:stCxn id="761" idx="2"/>
                <a:endCxn id="766" idx="0"/>
              </p:cNvCxnSpPr>
              <p:nvPr/>
            </p:nvCxnSpPr>
            <p:spPr bwMode="auto">
              <a:xfrm flipH="1">
                <a:off x="4446997" y="2415527"/>
                <a:ext cx="627336" cy="4168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1" name="AutoShape 240"/>
              <p:cNvCxnSpPr>
                <a:cxnSpLocks noChangeShapeType="1"/>
                <a:stCxn id="761" idx="2"/>
                <a:endCxn id="764" idx="0"/>
              </p:cNvCxnSpPr>
              <p:nvPr/>
            </p:nvCxnSpPr>
            <p:spPr bwMode="auto">
              <a:xfrm flipH="1">
                <a:off x="4478842" y="2415527"/>
                <a:ext cx="595492" cy="16971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2" name="AutoShape 241"/>
              <p:cNvCxnSpPr>
                <a:cxnSpLocks noChangeShapeType="1"/>
              </p:cNvCxnSpPr>
              <p:nvPr/>
            </p:nvCxnSpPr>
            <p:spPr bwMode="auto">
              <a:xfrm rot="4651238">
                <a:off x="4456551" y="266264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3" name="AutoShape 242"/>
              <p:cNvCxnSpPr>
                <a:cxnSpLocks noChangeShapeType="1"/>
              </p:cNvCxnSpPr>
              <p:nvPr/>
            </p:nvCxnSpPr>
            <p:spPr bwMode="auto">
              <a:xfrm rot="4651238">
                <a:off x="4456551" y="266264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4" name="AutoShape 243"/>
              <p:cNvCxnSpPr>
                <a:cxnSpLocks noChangeShapeType="1"/>
              </p:cNvCxnSpPr>
              <p:nvPr/>
            </p:nvCxnSpPr>
            <p:spPr bwMode="auto">
              <a:xfrm rot="4651238">
                <a:off x="4456551" y="266264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5" name="AutoShape 244"/>
              <p:cNvCxnSpPr>
                <a:cxnSpLocks noChangeShapeType="1"/>
                <a:stCxn id="761" idx="0"/>
                <a:endCxn id="749" idx="4"/>
              </p:cNvCxnSpPr>
              <p:nvPr/>
            </p:nvCxnSpPr>
            <p:spPr bwMode="auto">
              <a:xfrm>
                <a:off x="5142800" y="2400639"/>
                <a:ext cx="401240" cy="6103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76" name="AutoShape 245"/>
              <p:cNvCxnSpPr>
                <a:cxnSpLocks noChangeShapeType="1"/>
                <a:stCxn id="750" idx="0"/>
                <a:endCxn id="749" idx="4"/>
              </p:cNvCxnSpPr>
              <p:nvPr/>
            </p:nvCxnSpPr>
            <p:spPr bwMode="auto">
              <a:xfrm flipV="1">
                <a:off x="5211266" y="2461676"/>
                <a:ext cx="332775" cy="18013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777" name="Oval 246"/>
              <p:cNvSpPr>
                <a:spLocks noChangeArrowheads="1"/>
              </p:cNvSpPr>
              <p:nvPr/>
            </p:nvSpPr>
            <p:spPr bwMode="auto">
              <a:xfrm rot="9619548">
                <a:off x="6018524" y="1611635"/>
                <a:ext cx="81203" cy="6848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8" name="Rectangle 247"/>
              <p:cNvSpPr>
                <a:spLocks noChangeArrowheads="1"/>
              </p:cNvSpPr>
              <p:nvPr/>
            </p:nvSpPr>
            <p:spPr bwMode="auto">
              <a:xfrm rot="9619548">
                <a:off x="5723963" y="1263283"/>
                <a:ext cx="82795" cy="66991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9" name="Oval 248"/>
              <p:cNvSpPr>
                <a:spLocks noChangeArrowheads="1"/>
              </p:cNvSpPr>
              <p:nvPr/>
            </p:nvSpPr>
            <p:spPr bwMode="auto">
              <a:xfrm rot="9619548">
                <a:off x="5515381" y="627614"/>
                <a:ext cx="81203" cy="6699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0" name="Oval 249"/>
              <p:cNvSpPr>
                <a:spLocks noChangeArrowheads="1"/>
              </p:cNvSpPr>
              <p:nvPr/>
            </p:nvSpPr>
            <p:spPr bwMode="auto">
              <a:xfrm rot="9619548">
                <a:off x="5271771" y="734799"/>
                <a:ext cx="79611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1" name="Oval 250"/>
              <p:cNvSpPr>
                <a:spLocks noChangeArrowheads="1"/>
              </p:cNvSpPr>
              <p:nvPr/>
            </p:nvSpPr>
            <p:spPr bwMode="auto">
              <a:xfrm rot="9619548">
                <a:off x="5045674" y="862827"/>
                <a:ext cx="81203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2" name="Oval 251"/>
              <p:cNvSpPr>
                <a:spLocks noChangeArrowheads="1"/>
              </p:cNvSpPr>
              <p:nvPr/>
            </p:nvSpPr>
            <p:spPr bwMode="auto">
              <a:xfrm rot="9619548">
                <a:off x="5392780" y="678229"/>
                <a:ext cx="81203" cy="6848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3" name="Oval 252"/>
              <p:cNvSpPr>
                <a:spLocks noChangeArrowheads="1"/>
              </p:cNvSpPr>
              <p:nvPr/>
            </p:nvSpPr>
            <p:spPr bwMode="auto">
              <a:xfrm rot="9619548">
                <a:off x="5158722" y="794347"/>
                <a:ext cx="79611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84" name="AutoShape 253"/>
              <p:cNvCxnSpPr>
                <a:cxnSpLocks noChangeShapeType="1"/>
                <a:stCxn id="778" idx="2"/>
                <a:endCxn id="779" idx="0"/>
              </p:cNvCxnSpPr>
              <p:nvPr/>
            </p:nvCxnSpPr>
            <p:spPr bwMode="auto">
              <a:xfrm flipH="1" flipV="1">
                <a:off x="5567924" y="690139"/>
                <a:ext cx="183106" cy="5686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85" name="AutoShape 254"/>
              <p:cNvCxnSpPr>
                <a:cxnSpLocks noChangeShapeType="1"/>
                <a:stCxn id="778" idx="2"/>
                <a:endCxn id="782" idx="0"/>
              </p:cNvCxnSpPr>
              <p:nvPr/>
            </p:nvCxnSpPr>
            <p:spPr bwMode="auto">
              <a:xfrm flipH="1" flipV="1">
                <a:off x="5445323" y="740754"/>
                <a:ext cx="305707" cy="5180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86" name="AutoShape 255"/>
              <p:cNvCxnSpPr>
                <a:cxnSpLocks noChangeShapeType="1"/>
                <a:stCxn id="778" idx="2"/>
                <a:endCxn id="780" idx="0"/>
              </p:cNvCxnSpPr>
              <p:nvPr/>
            </p:nvCxnSpPr>
            <p:spPr bwMode="auto">
              <a:xfrm flipH="1" flipV="1">
                <a:off x="5322721" y="797324"/>
                <a:ext cx="428308" cy="46149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87" name="AutoShape 256"/>
              <p:cNvCxnSpPr>
                <a:cxnSpLocks noChangeShapeType="1"/>
                <a:stCxn id="778" idx="2"/>
                <a:endCxn id="783" idx="0"/>
              </p:cNvCxnSpPr>
              <p:nvPr/>
            </p:nvCxnSpPr>
            <p:spPr bwMode="auto">
              <a:xfrm flipH="1" flipV="1">
                <a:off x="5212858" y="864315"/>
                <a:ext cx="538173" cy="39450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88" name="AutoShape 257"/>
              <p:cNvCxnSpPr>
                <a:cxnSpLocks noChangeShapeType="1"/>
                <a:stCxn id="778" idx="2"/>
                <a:endCxn id="781" idx="0"/>
              </p:cNvCxnSpPr>
              <p:nvPr/>
            </p:nvCxnSpPr>
            <p:spPr bwMode="auto">
              <a:xfrm flipH="1" flipV="1">
                <a:off x="5098217" y="925351"/>
                <a:ext cx="652812" cy="3334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89" name="Rectangle 258"/>
              <p:cNvSpPr>
                <a:spLocks noChangeArrowheads="1"/>
              </p:cNvSpPr>
              <p:nvPr/>
            </p:nvSpPr>
            <p:spPr bwMode="auto">
              <a:xfrm rot="9619548">
                <a:off x="6048776" y="1179917"/>
                <a:ext cx="92349" cy="6401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0" name="Oval 259"/>
              <p:cNvSpPr>
                <a:spLocks noChangeArrowheads="1"/>
              </p:cNvSpPr>
              <p:nvPr/>
            </p:nvSpPr>
            <p:spPr bwMode="auto">
              <a:xfrm rot="9619548">
                <a:off x="6297163" y="520428"/>
                <a:ext cx="87573" cy="61036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1" name="Oval 260"/>
              <p:cNvSpPr>
                <a:spLocks noChangeArrowheads="1"/>
              </p:cNvSpPr>
              <p:nvPr/>
            </p:nvSpPr>
            <p:spPr bwMode="auto">
              <a:xfrm rot="9619548">
                <a:off x="5988272" y="517451"/>
                <a:ext cx="87573" cy="6401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2" name="Oval 261"/>
              <p:cNvSpPr>
                <a:spLocks noChangeArrowheads="1"/>
              </p:cNvSpPr>
              <p:nvPr/>
            </p:nvSpPr>
            <p:spPr bwMode="auto">
              <a:xfrm rot="9619548">
                <a:off x="5677788" y="575510"/>
                <a:ext cx="87573" cy="640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3" name="Oval 262"/>
              <p:cNvSpPr>
                <a:spLocks noChangeArrowheads="1"/>
              </p:cNvSpPr>
              <p:nvPr/>
            </p:nvSpPr>
            <p:spPr bwMode="auto">
              <a:xfrm rot="9619548">
                <a:off x="6131573" y="518939"/>
                <a:ext cx="87573" cy="6252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4" name="Oval 263"/>
              <p:cNvSpPr>
                <a:spLocks noChangeArrowheads="1"/>
              </p:cNvSpPr>
              <p:nvPr/>
            </p:nvSpPr>
            <p:spPr bwMode="auto">
              <a:xfrm rot="9619548">
                <a:off x="5838602" y="541270"/>
                <a:ext cx="85981" cy="6699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95" name="AutoShape 264"/>
              <p:cNvCxnSpPr>
                <a:cxnSpLocks noChangeShapeType="1"/>
                <a:stCxn id="789" idx="2"/>
                <a:endCxn id="790" idx="7"/>
              </p:cNvCxnSpPr>
              <p:nvPr/>
            </p:nvCxnSpPr>
            <p:spPr bwMode="auto">
              <a:xfrm flipV="1">
                <a:off x="6079029" y="584442"/>
                <a:ext cx="242018" cy="5910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96" name="AutoShape 265"/>
              <p:cNvCxnSpPr>
                <a:cxnSpLocks noChangeShapeType="1"/>
                <a:stCxn id="789" idx="2"/>
                <a:endCxn id="793" idx="0"/>
              </p:cNvCxnSpPr>
              <p:nvPr/>
            </p:nvCxnSpPr>
            <p:spPr bwMode="auto">
              <a:xfrm flipV="1">
                <a:off x="6079029" y="581464"/>
                <a:ext cx="108271" cy="59398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97" name="AutoShape 266"/>
              <p:cNvCxnSpPr>
                <a:cxnSpLocks noChangeShapeType="1"/>
                <a:stCxn id="789" idx="2"/>
                <a:endCxn id="791" idx="0"/>
              </p:cNvCxnSpPr>
              <p:nvPr/>
            </p:nvCxnSpPr>
            <p:spPr bwMode="auto">
              <a:xfrm flipH="1" flipV="1">
                <a:off x="6044000" y="579976"/>
                <a:ext cx="35029" cy="5954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98" name="AutoShape 267"/>
              <p:cNvCxnSpPr>
                <a:cxnSpLocks noChangeShapeType="1"/>
                <a:stCxn id="789" idx="2"/>
                <a:endCxn id="794" idx="0"/>
              </p:cNvCxnSpPr>
              <p:nvPr/>
            </p:nvCxnSpPr>
            <p:spPr bwMode="auto">
              <a:xfrm flipH="1" flipV="1">
                <a:off x="5895923" y="611239"/>
                <a:ext cx="183106" cy="564213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799" name="AutoShape 268"/>
              <p:cNvCxnSpPr>
                <a:cxnSpLocks noChangeShapeType="1"/>
                <a:stCxn id="789" idx="2"/>
                <a:endCxn id="792" idx="0"/>
              </p:cNvCxnSpPr>
              <p:nvPr/>
            </p:nvCxnSpPr>
            <p:spPr bwMode="auto">
              <a:xfrm flipH="1" flipV="1">
                <a:off x="5733515" y="638035"/>
                <a:ext cx="345513" cy="5374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00" name="AutoShape 269"/>
              <p:cNvCxnSpPr>
                <a:cxnSpLocks noChangeShapeType="1"/>
              </p:cNvCxnSpPr>
              <p:nvPr/>
            </p:nvCxnSpPr>
            <p:spPr bwMode="auto">
              <a:xfrm rot="9619548">
                <a:off x="5606138" y="65887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01" name="AutoShape 270"/>
              <p:cNvCxnSpPr>
                <a:cxnSpLocks noChangeShapeType="1"/>
              </p:cNvCxnSpPr>
              <p:nvPr/>
            </p:nvCxnSpPr>
            <p:spPr bwMode="auto">
              <a:xfrm rot="9619548">
                <a:off x="5606138" y="65887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02" name="AutoShape 271"/>
              <p:cNvCxnSpPr>
                <a:cxnSpLocks noChangeShapeType="1"/>
                <a:stCxn id="789" idx="0"/>
                <a:endCxn id="777" idx="4"/>
              </p:cNvCxnSpPr>
              <p:nvPr/>
            </p:nvCxnSpPr>
            <p:spPr bwMode="auto">
              <a:xfrm flipH="1">
                <a:off x="6045592" y="1249885"/>
                <a:ext cx="63689" cy="35579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03" name="AutoShape 272"/>
              <p:cNvCxnSpPr>
                <a:cxnSpLocks noChangeShapeType="1"/>
                <a:stCxn id="778" idx="0"/>
                <a:endCxn id="777" idx="4"/>
              </p:cNvCxnSpPr>
              <p:nvPr/>
            </p:nvCxnSpPr>
            <p:spPr bwMode="auto">
              <a:xfrm>
                <a:off x="5779690" y="1334740"/>
                <a:ext cx="265902" cy="27094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04" name="AutoShape 273"/>
              <p:cNvCxnSpPr>
                <a:cxnSpLocks noChangeShapeType="1"/>
                <a:stCxn id="777" idx="0"/>
                <a:endCxn id="719" idx="2"/>
              </p:cNvCxnSpPr>
              <p:nvPr/>
            </p:nvCxnSpPr>
            <p:spPr bwMode="auto">
              <a:xfrm flipH="1">
                <a:off x="6020116" y="1681604"/>
                <a:ext cx="54136" cy="44660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05" name="AutoShape 274"/>
              <p:cNvCxnSpPr>
                <a:cxnSpLocks noChangeShapeType="1"/>
                <a:stCxn id="749" idx="0"/>
                <a:endCxn id="719" idx="2"/>
              </p:cNvCxnSpPr>
              <p:nvPr/>
            </p:nvCxnSpPr>
            <p:spPr bwMode="auto">
              <a:xfrm flipV="1">
                <a:off x="5610914" y="2128210"/>
                <a:ext cx="409202" cy="32006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06" name="AutoShape 275"/>
              <p:cNvCxnSpPr>
                <a:cxnSpLocks noChangeShapeType="1"/>
                <a:stCxn id="554" idx="1"/>
                <a:endCxn id="719" idx="0"/>
              </p:cNvCxnSpPr>
              <p:nvPr/>
            </p:nvCxnSpPr>
            <p:spPr bwMode="auto">
              <a:xfrm flipH="1" flipV="1">
                <a:off x="6093359" y="2165427"/>
                <a:ext cx="278639" cy="14886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07" name="AutoShape 276"/>
              <p:cNvCxnSpPr>
                <a:cxnSpLocks noChangeShapeType="1"/>
                <a:stCxn id="554" idx="7"/>
                <a:endCxn id="644" idx="0"/>
              </p:cNvCxnSpPr>
              <p:nvPr/>
            </p:nvCxnSpPr>
            <p:spPr bwMode="auto">
              <a:xfrm flipV="1">
                <a:off x="6438872" y="2193712"/>
                <a:ext cx="313669" cy="120584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823" name="Rectangle 822"/>
            <p:cNvSpPr/>
            <p:nvPr/>
          </p:nvSpPr>
          <p:spPr>
            <a:xfrm>
              <a:off x="7080619" y="3694542"/>
              <a:ext cx="757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/>
                <a:t>4-tree</a:t>
              </a:r>
              <a:endParaRPr lang="he-IL" sz="1800" dirty="0"/>
            </a:p>
          </p:txBody>
        </p:sp>
      </p:grpSp>
      <p:sp>
        <p:nvSpPr>
          <p:cNvPr id="824" name="Rectangular Callout 823"/>
          <p:cNvSpPr/>
          <p:nvPr/>
        </p:nvSpPr>
        <p:spPr bwMode="auto">
          <a:xfrm>
            <a:off x="5153246" y="3494569"/>
            <a:ext cx="1722475" cy="425302"/>
          </a:xfrm>
          <a:prstGeom prst="wedgeRectCallout">
            <a:avLst>
              <a:gd name="adj1" fmla="val -28333"/>
              <a:gd name="adj2" fmla="val 172401"/>
            </a:avLst>
          </a:prstGeom>
          <a:solidFill>
            <a:srgbClr val="FF5050">
              <a:alpha val="6588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necessarily a valid configuration!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4811383" y="996216"/>
          <a:ext cx="816788" cy="453771"/>
        </p:xfrm>
        <a:graphic>
          <a:graphicData uri="http://schemas.openxmlformats.org/presentationml/2006/ole">
            <p:oleObj spid="_x0000_s317442" name="Equation" r:id="rId4" imgW="457200" imgH="253800" progId="Equation.DSMT4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5084320" y="1764644"/>
          <a:ext cx="815975" cy="454025"/>
        </p:xfrm>
        <a:graphic>
          <a:graphicData uri="http://schemas.openxmlformats.org/presentationml/2006/ole">
            <p:oleObj spid="_x0000_s317443" name="Equation" r:id="rId5" imgW="457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27" y="1168068"/>
            <a:ext cx="8601487" cy="5183187"/>
          </a:xfrm>
        </p:spPr>
        <p:txBody>
          <a:bodyPr/>
          <a:lstStyle/>
          <a:p>
            <a:r>
              <a:rPr lang="en-US" sz="2000" dirty="0" smtClean="0">
                <a:ea typeface="Gulim" pitchFamily="34" charset="-127"/>
              </a:rPr>
              <a:t>Consider layer weights</a:t>
            </a:r>
            <a:r>
              <a:rPr lang="en-US" sz="2000" dirty="0" smtClean="0">
                <a:latin typeface="Times New Roman" pitchFamily="18" charset="0"/>
                <a:ea typeface="Gulim" pitchFamily="34" charset="-127"/>
              </a:rPr>
              <a:t> </a:t>
            </a:r>
            <a:r>
              <a:rPr lang="en-US" sz="2000" dirty="0" smtClean="0">
                <a:sym typeface="Euclid Symbol" pitchFamily="18" charset="2"/>
              </a:rPr>
              <a:t></a:t>
            </a:r>
            <a:r>
              <a:rPr lang="en-US" sz="2000" i="1" dirty="0" smtClean="0">
                <a:latin typeface="Times New Roman" pitchFamily="18" charset="0"/>
                <a:ea typeface="Gulim" pitchFamily="34" charset="-127"/>
              </a:rPr>
              <a:t> </a:t>
            </a:r>
            <a:r>
              <a:rPr lang="en-US" sz="2000" dirty="0" smtClean="0">
                <a:latin typeface="Times New Roman" pitchFamily="18" charset="0"/>
                <a:ea typeface="Gulim" pitchFamily="34" charset="-127"/>
              </a:rPr>
              <a:t>: </a:t>
            </a:r>
            <a:r>
              <a:rPr lang="en-US" sz="2000" dirty="0" smtClean="0">
                <a:latin typeface="+mj-lt"/>
                <a:ea typeface="Gulim" pitchFamily="34" charset="-127"/>
                <a:sym typeface="Euclid Extra" pitchFamily="18" charset="2"/>
              </a:rPr>
              <a:t>{1,…,</a:t>
            </a:r>
            <a:r>
              <a:rPr lang="en-US" sz="2000" i="1" dirty="0" smtClean="0">
                <a:latin typeface="+mj-lt"/>
                <a:ea typeface="Gulim" pitchFamily="34" charset="-127"/>
                <a:sym typeface="Euclid Extra" pitchFamily="18" charset="2"/>
              </a:rPr>
              <a:t>h</a:t>
            </a:r>
            <a:r>
              <a:rPr lang="en-US" sz="2000" dirty="0" smtClean="0">
                <a:latin typeface="+mj-lt"/>
                <a:ea typeface="Gulim" pitchFamily="34" charset="-127"/>
                <a:sym typeface="Euclid Extra" pitchFamily="18" charset="2"/>
              </a:rPr>
              <a:t>}</a:t>
            </a:r>
            <a:r>
              <a:rPr lang="en-US" sz="2000" dirty="0" smtClean="0">
                <a:latin typeface="Times New Roman" pitchFamily="18" charset="0"/>
                <a:ea typeface="Gulim" pitchFamily="34" charset="-127"/>
              </a:rPr>
              <a:t> </a:t>
            </a:r>
            <a:r>
              <a:rPr lang="en-US" sz="2000" i="1" dirty="0" smtClean="0">
                <a:latin typeface="Times New Roman" pitchFamily="18" charset="0"/>
                <a:ea typeface="Gulim" pitchFamily="34" charset="-127"/>
              </a:rPr>
              <a:t>→ </a:t>
            </a:r>
            <a:r>
              <a:rPr lang="en-US" sz="2000" dirty="0" smtClean="0">
                <a:latin typeface="Gulim" pitchFamily="34" charset="-127"/>
                <a:ea typeface="Gulim" pitchFamily="34" charset="-127"/>
                <a:sym typeface="Euclid Extra" pitchFamily="18" charset="2"/>
              </a:rPr>
              <a:t></a:t>
            </a:r>
            <a:r>
              <a:rPr lang="en-US" sz="2000" dirty="0" smtClean="0">
                <a:ea typeface="Gulim" pitchFamily="34" charset="-127"/>
                <a:sym typeface="Euclid Extra" pitchFamily="18" charset="2"/>
              </a:rPr>
              <a:t>, and a </a:t>
            </a:r>
            <a:r>
              <a:rPr lang="en-US" sz="2000" dirty="0" err="1" smtClean="0">
                <a:ea typeface="Gulim" pitchFamily="34" charset="-127"/>
                <a:sym typeface="Euclid Extra" pitchFamily="18" charset="2"/>
              </a:rPr>
              <a:t>subtree</a:t>
            </a:r>
            <a:r>
              <a:rPr lang="en-US" sz="2000" dirty="0" smtClean="0">
                <a:ea typeface="Gulim" pitchFamily="34" charset="-127"/>
                <a:sym typeface="Euclid Extra" pitchFamily="18" charset="2"/>
              </a:rPr>
              <a:t>        of a path prefix tree             .</a:t>
            </a:r>
          </a:p>
          <a:p>
            <a:pPr>
              <a:buNone/>
            </a:pP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Euclid Extra" pitchFamily="18" charset="2"/>
              </a:rPr>
              <a:t>	Define a weight function                       for the </a:t>
            </a:r>
            <a:r>
              <a:rPr lang="en-US" sz="2000" dirty="0" err="1" smtClean="0">
                <a:ea typeface="Arial Unicode MS" pitchFamily="34" charset="-128"/>
                <a:cs typeface="Arial Unicode MS" pitchFamily="34" charset="-128"/>
                <a:sym typeface="Euclid Extra" pitchFamily="18" charset="2"/>
              </a:rPr>
              <a:t>subtree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Euclid Extra" pitchFamily="18" charset="2"/>
              </a:rPr>
              <a:t>        induced by </a:t>
            </a:r>
            <a:r>
              <a:rPr lang="en-US" sz="2000" dirty="0" smtClean="0">
                <a:sym typeface="Euclid Symbol" pitchFamily="18" charset="2"/>
              </a:rPr>
              <a:t>:</a:t>
            </a:r>
          </a:p>
          <a:p>
            <a:endParaRPr lang="en-US" sz="2000" dirty="0" smtClean="0">
              <a:ea typeface="Arial Unicode MS" pitchFamily="34" charset="-128"/>
              <a:cs typeface="Arial Unicode MS" pitchFamily="34" charset="-128"/>
              <a:sym typeface="Euclid Symbol" pitchFamily="18" charset="2"/>
            </a:endParaRPr>
          </a:p>
          <a:p>
            <a:pPr>
              <a:buNone/>
            </a:pPr>
            <a:endParaRPr lang="en-US" sz="2000" dirty="0" smtClean="0">
              <a:ea typeface="Arial Unicode MS" pitchFamily="34" charset="-128"/>
              <a:cs typeface="Arial Unicode MS" pitchFamily="34" charset="-128"/>
              <a:sym typeface="Euclid Extra" pitchFamily="18" charset="2"/>
            </a:endParaRPr>
          </a:p>
          <a:p>
            <a:endParaRPr lang="en-US" dirty="0" smtClean="0">
              <a:solidFill>
                <a:srgbClr val="0066FF"/>
              </a:solidFill>
              <a:ea typeface="Arial Unicode MS" pitchFamily="34" charset="-128"/>
              <a:cs typeface="Arial Unicode MS" pitchFamily="34" charset="-128"/>
              <a:sym typeface="Euclid Extra" pitchFamily="18" charset="2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66FF"/>
                </a:solidFill>
                <a:ea typeface="Arial Unicode MS" pitchFamily="34" charset="-128"/>
                <a:cs typeface="Arial Unicode MS" pitchFamily="34" charset="-128"/>
                <a:sym typeface="Euclid Extra" pitchFamily="18" charset="2"/>
              </a:rPr>
              <a:t>	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Euclid Extra" pitchFamily="18" charset="2"/>
              </a:rPr>
              <a:t>where </a:t>
            </a:r>
          </a:p>
          <a:p>
            <a:endParaRPr lang="en-US" sz="2000" dirty="0" smtClean="0">
              <a:solidFill>
                <a:srgbClr val="0066FF"/>
              </a:solidFill>
              <a:ea typeface="Arial Unicode MS" pitchFamily="34" charset="-128"/>
              <a:cs typeface="Arial Unicode MS" pitchFamily="34" charset="-128"/>
              <a:sym typeface="Euclid Extra" pitchFamily="18" charset="2"/>
            </a:endParaRPr>
          </a:p>
          <a:p>
            <a:r>
              <a:rPr lang="en-US" sz="2000" dirty="0" smtClean="0">
                <a:latin typeface="Times New Roman" pitchFamily="18" charset="0"/>
                <a:ea typeface="Gulim" pitchFamily="34" charset="-127"/>
                <a:cs typeface="Times New Roman" pitchFamily="18" charset="0"/>
                <a:sym typeface="Euclid Extra" pitchFamily="18" charset="2"/>
              </a:rPr>
              <a:t>                          – projection to Tanner graph G.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ea typeface="Gulim" pitchFamily="34" charset="-127"/>
              <a:cs typeface="Times New Roman" pitchFamily="18" charset="0"/>
              <a:sym typeface="Euclid Extra" pitchFamily="18" charset="2"/>
            </a:endParaRPr>
          </a:p>
          <a:p>
            <a:pPr>
              <a:buNone/>
            </a:pPr>
            <a:endParaRPr lang="en-US" sz="2000" dirty="0" smtClean="0">
              <a:latin typeface="Gulim" pitchFamily="34" charset="-127"/>
              <a:ea typeface="Gulim" pitchFamily="34" charset="-127"/>
              <a:sym typeface="Euclid Extra" pitchFamily="18" charset="2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Euclid Symbol" pitchFamily="18" charset="2"/>
              </a:rPr>
              <a:t>Cost of a Projected Weighted </a:t>
            </a:r>
            <a:r>
              <a:rPr lang="en-US" dirty="0" err="1" smtClean="0">
                <a:sym typeface="Euclid Symbol" pitchFamily="18" charset="2"/>
              </a:rPr>
              <a:t>Subtree</a:t>
            </a:r>
            <a:endParaRPr lang="en-US" dirty="0" smtClean="0">
              <a:sym typeface="Euclid Symbol" pitchFamily="18" charset="2"/>
            </a:endParaRP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2756" y="2389746"/>
            <a:ext cx="5834957" cy="92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0006" y="1845128"/>
          <a:ext cx="1354137" cy="411163"/>
        </p:xfrm>
        <a:graphic>
          <a:graphicData uri="http://schemas.openxmlformats.org/presentationml/2006/ole">
            <p:oleObj spid="_x0000_s319490" name="Equation" r:id="rId5" imgW="838080" imgH="253800" progId="Equation.DSMT4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1893590" y="1514127"/>
          <a:ext cx="758086" cy="378380"/>
        </p:xfrm>
        <a:graphic>
          <a:graphicData uri="http://schemas.openxmlformats.org/presentationml/2006/ole">
            <p:oleObj spid="_x0000_s319491" name="Equation" r:id="rId6" imgW="507960" imgH="253800" progId="Equation.DSMT4">
              <p:embed/>
            </p:oleObj>
          </a:graphicData>
        </a:graphic>
      </p:graphicFrame>
      <p:pic>
        <p:nvPicPr>
          <p:cNvPr id="6350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4938" y="3487502"/>
            <a:ext cx="2179119" cy="46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573" name="Object 13"/>
          <p:cNvGraphicFramePr>
            <a:graphicFrameLocks noChangeAspect="1"/>
          </p:cNvGraphicFramePr>
          <p:nvPr/>
        </p:nvGraphicFramePr>
        <p:xfrm>
          <a:off x="7188781" y="4308665"/>
          <a:ext cx="212725" cy="307975"/>
        </p:xfrm>
        <a:graphic>
          <a:graphicData uri="http://schemas.openxmlformats.org/presentationml/2006/ole">
            <p:oleObj spid="_x0000_s319492" name="Equation" r:id="rId8" imgW="114120" imgH="164880" progId="Equation.DSMT4">
              <p:embed/>
            </p:oleObj>
          </a:graphicData>
        </a:graphic>
      </p:graphicFrame>
      <p:graphicFrame>
        <p:nvGraphicFramePr>
          <p:cNvPr id="79" name="Object 68"/>
          <p:cNvGraphicFramePr>
            <a:graphicFrameLocks noChangeAspect="1"/>
          </p:cNvGraphicFramePr>
          <p:nvPr/>
        </p:nvGraphicFramePr>
        <p:xfrm>
          <a:off x="8767297" y="5453150"/>
          <a:ext cx="297550" cy="313210"/>
        </p:xfrm>
        <a:graphic>
          <a:graphicData uri="http://schemas.openxmlformats.org/presentationml/2006/ole">
            <p:oleObj spid="_x0000_s319493" name="Equation" r:id="rId9" imgW="177480" imgH="228600" progId="Equation.DSMT4">
              <p:embed/>
            </p:oleObj>
          </a:graphicData>
        </a:graphic>
      </p:graphicFrame>
      <p:sp>
        <p:nvSpPr>
          <p:cNvPr id="82" name="Line 69"/>
          <p:cNvSpPr>
            <a:spLocks noChangeShapeType="1"/>
          </p:cNvSpPr>
          <p:nvPr/>
        </p:nvSpPr>
        <p:spPr bwMode="auto">
          <a:xfrm flipV="1">
            <a:off x="8486901" y="5609493"/>
            <a:ext cx="279017" cy="2433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3" name="Object 68"/>
          <p:cNvGraphicFramePr>
            <a:graphicFrameLocks noChangeAspect="1"/>
          </p:cNvGraphicFramePr>
          <p:nvPr/>
        </p:nvGraphicFramePr>
        <p:xfrm>
          <a:off x="8759960" y="6497517"/>
          <a:ext cx="320675" cy="316523"/>
        </p:xfrm>
        <a:graphic>
          <a:graphicData uri="http://schemas.openxmlformats.org/presentationml/2006/ole">
            <p:oleObj spid="_x0000_s319494" name="Equation" r:id="rId10" imgW="190440" imgH="228600" progId="Equation.DSMT4">
              <p:embed/>
            </p:oleObj>
          </a:graphicData>
        </a:graphic>
      </p:graphicFrame>
      <p:sp>
        <p:nvSpPr>
          <p:cNvPr id="84" name="Line 69"/>
          <p:cNvSpPr>
            <a:spLocks noChangeShapeType="1"/>
          </p:cNvSpPr>
          <p:nvPr/>
        </p:nvSpPr>
        <p:spPr bwMode="auto">
          <a:xfrm flipV="1">
            <a:off x="8643461" y="6655778"/>
            <a:ext cx="122457" cy="3212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85"/>
          <p:cNvGrpSpPr/>
          <p:nvPr/>
        </p:nvGrpSpPr>
        <p:grpSpPr>
          <a:xfrm>
            <a:off x="4051469" y="6120679"/>
            <a:ext cx="1871330" cy="556429"/>
            <a:chOff x="2360427" y="5497032"/>
            <a:chExt cx="1928037" cy="602512"/>
          </a:xfrm>
        </p:grpSpPr>
        <p:sp>
          <p:nvSpPr>
            <p:cNvPr id="89" name="Rectangular Callout 88"/>
            <p:cNvSpPr/>
            <p:nvPr/>
          </p:nvSpPr>
          <p:spPr bwMode="auto">
            <a:xfrm>
              <a:off x="2360427" y="5497032"/>
              <a:ext cx="1928037" cy="602512"/>
            </a:xfrm>
            <a:prstGeom prst="wedgeRectCallout">
              <a:avLst>
                <a:gd name="adj1" fmla="val 179476"/>
                <a:gd name="adj2" fmla="val 42821"/>
              </a:avLst>
            </a:prstGeom>
            <a:solidFill>
              <a:srgbClr val="FF5050">
                <a:alpha val="3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90" name="Object 12"/>
            <p:cNvGraphicFramePr>
              <a:graphicFrameLocks noChangeAspect="1"/>
            </p:cNvGraphicFramePr>
            <p:nvPr/>
          </p:nvGraphicFramePr>
          <p:xfrm>
            <a:off x="2402773" y="5510462"/>
            <a:ext cx="1870075" cy="536575"/>
          </p:xfrm>
          <a:graphic>
            <a:graphicData uri="http://schemas.openxmlformats.org/presentationml/2006/ole">
              <p:oleObj spid="_x0000_s319495" name="Equation" r:id="rId11" imgW="1371600" imgH="393480" progId="Equation.DSMT4">
                <p:embed/>
              </p:oleObj>
            </a:graphicData>
          </a:graphic>
        </p:graphicFrame>
      </p:grpSp>
      <p:grpSp>
        <p:nvGrpSpPr>
          <p:cNvPr id="3" name="Group 90"/>
          <p:cNvGrpSpPr/>
          <p:nvPr/>
        </p:nvGrpSpPr>
        <p:grpSpPr>
          <a:xfrm>
            <a:off x="4076823" y="5419671"/>
            <a:ext cx="1881963" cy="513914"/>
            <a:chOff x="2360427" y="5497032"/>
            <a:chExt cx="1928037" cy="602512"/>
          </a:xfrm>
        </p:grpSpPr>
        <p:sp>
          <p:nvSpPr>
            <p:cNvPr id="92" name="Rectangular Callout 91"/>
            <p:cNvSpPr/>
            <p:nvPr/>
          </p:nvSpPr>
          <p:spPr bwMode="auto">
            <a:xfrm>
              <a:off x="2360427" y="5497032"/>
              <a:ext cx="1928037" cy="602512"/>
            </a:xfrm>
            <a:prstGeom prst="wedgeRectCallout">
              <a:avLst>
                <a:gd name="adj1" fmla="val 64117"/>
                <a:gd name="adj2" fmla="val -15827"/>
              </a:avLst>
            </a:prstGeom>
            <a:solidFill>
              <a:srgbClr val="FF5050">
                <a:alpha val="3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aphicFrame>
          <p:nvGraphicFramePr>
            <p:cNvPr id="93" name="Object 12"/>
            <p:cNvGraphicFramePr>
              <a:graphicFrameLocks noChangeAspect="1"/>
            </p:cNvGraphicFramePr>
            <p:nvPr/>
          </p:nvGraphicFramePr>
          <p:xfrm>
            <a:off x="2610366" y="5510721"/>
            <a:ext cx="1454150" cy="536575"/>
          </p:xfrm>
          <a:graphic>
            <a:graphicData uri="http://schemas.openxmlformats.org/presentationml/2006/ole">
              <p:oleObj spid="_x0000_s319496" name="Equation" r:id="rId12" imgW="1066680" imgH="393480" progId="Equation.DSMT4">
                <p:embed/>
              </p:oleObj>
            </a:graphicData>
          </a:graphic>
        </p:graphicFrame>
      </p:grpSp>
      <p:graphicFrame>
        <p:nvGraphicFramePr>
          <p:cNvPr id="66579" name="Object 19"/>
          <p:cNvGraphicFramePr>
            <a:graphicFrameLocks noChangeAspect="1"/>
          </p:cNvGraphicFramePr>
          <p:nvPr/>
        </p:nvGraphicFramePr>
        <p:xfrm>
          <a:off x="639668" y="4212115"/>
          <a:ext cx="1717973" cy="528607"/>
        </p:xfrm>
        <a:graphic>
          <a:graphicData uri="http://schemas.openxmlformats.org/presentationml/2006/ole">
            <p:oleObj spid="_x0000_s319497" name="Equation" r:id="rId13" imgW="990360" imgH="304560" progId="Equation.DSMT4">
              <p:embed/>
            </p:oleObj>
          </a:graphicData>
        </a:graphic>
      </p:graphicFrame>
      <p:grpSp>
        <p:nvGrpSpPr>
          <p:cNvPr id="4" name="Group 190"/>
          <p:cNvGrpSpPr/>
          <p:nvPr/>
        </p:nvGrpSpPr>
        <p:grpSpPr>
          <a:xfrm>
            <a:off x="6041244" y="4607170"/>
            <a:ext cx="2487273" cy="2125179"/>
            <a:chOff x="5671980" y="4651130"/>
            <a:chExt cx="2487273" cy="2125179"/>
          </a:xfrm>
        </p:grpSpPr>
        <p:sp>
          <p:nvSpPr>
            <p:cNvPr id="63" name="Rectangle 290"/>
            <p:cNvSpPr>
              <a:spLocks noChangeArrowheads="1"/>
            </p:cNvSpPr>
            <p:nvPr/>
          </p:nvSpPr>
          <p:spPr bwMode="auto">
            <a:xfrm>
              <a:off x="6161297" y="5086183"/>
              <a:ext cx="207763" cy="190354"/>
            </a:xfrm>
            <a:prstGeom prst="rect">
              <a:avLst/>
            </a:prstGeom>
            <a:solidFill>
              <a:srgbClr val="92D050"/>
            </a:solidFill>
            <a:ln w="15875" algn="ctr">
              <a:solidFill>
                <a:srgbClr val="92D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4" name="AutoShape 291"/>
            <p:cNvCxnSpPr>
              <a:cxnSpLocks noChangeShapeType="1"/>
              <a:stCxn id="63" idx="2"/>
              <a:endCxn id="80" idx="0"/>
            </p:cNvCxnSpPr>
            <p:nvPr/>
          </p:nvCxnSpPr>
          <p:spPr bwMode="auto">
            <a:xfrm rot="16200000" flipH="1">
              <a:off x="6302407" y="5239308"/>
              <a:ext cx="282564" cy="35702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" name="AutoShape 294"/>
            <p:cNvCxnSpPr>
              <a:cxnSpLocks noChangeShapeType="1"/>
              <a:stCxn id="63" idx="2"/>
              <a:endCxn id="69" idx="0"/>
            </p:cNvCxnSpPr>
            <p:nvPr/>
          </p:nvCxnSpPr>
          <p:spPr bwMode="auto">
            <a:xfrm rot="5400000">
              <a:off x="5971858" y="5263399"/>
              <a:ext cx="280184" cy="30645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6" name="Oval 297"/>
            <p:cNvSpPr>
              <a:spLocks noChangeArrowheads="1"/>
            </p:cNvSpPr>
            <p:nvPr/>
          </p:nvSpPr>
          <p:spPr bwMode="auto">
            <a:xfrm>
              <a:off x="6839409" y="4651130"/>
              <a:ext cx="201827" cy="190354"/>
            </a:xfrm>
            <a:prstGeom prst="ellipse">
              <a:avLst/>
            </a:prstGeom>
            <a:solidFill>
              <a:srgbClr val="87FF61"/>
            </a:solidFill>
            <a:ln w="15875" algn="ctr">
              <a:solidFill>
                <a:srgbClr val="87FF6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7" name="AutoShape 298"/>
            <p:cNvCxnSpPr>
              <a:cxnSpLocks noChangeShapeType="1"/>
              <a:stCxn id="66" idx="4"/>
              <a:endCxn id="63" idx="0"/>
            </p:cNvCxnSpPr>
            <p:nvPr/>
          </p:nvCxnSpPr>
          <p:spPr bwMode="auto">
            <a:xfrm rot="5400000">
              <a:off x="6480402" y="4626261"/>
              <a:ext cx="244698" cy="67514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" name="AutoShape 300"/>
            <p:cNvCxnSpPr>
              <a:cxnSpLocks noChangeShapeType="1"/>
              <a:stCxn id="66" idx="4"/>
              <a:endCxn id="76" idx="0"/>
            </p:cNvCxnSpPr>
            <p:nvPr/>
          </p:nvCxnSpPr>
          <p:spPr bwMode="auto">
            <a:xfrm rot="16200000" flipH="1">
              <a:off x="7148664" y="4633143"/>
              <a:ext cx="225693" cy="64237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9" name="Oval 318"/>
            <p:cNvSpPr>
              <a:spLocks noChangeArrowheads="1"/>
            </p:cNvSpPr>
            <p:nvPr/>
          </p:nvSpPr>
          <p:spPr bwMode="auto">
            <a:xfrm>
              <a:off x="5859290" y="5556720"/>
              <a:ext cx="198860" cy="187426"/>
            </a:xfrm>
            <a:prstGeom prst="ellipse">
              <a:avLst/>
            </a:prstGeom>
            <a:solidFill>
              <a:srgbClr val="FF33CC"/>
            </a:solidFill>
            <a:ln w="15875" algn="ctr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ectangle 319"/>
            <p:cNvSpPr>
              <a:spLocks noChangeArrowheads="1"/>
            </p:cNvSpPr>
            <p:nvPr/>
          </p:nvSpPr>
          <p:spPr bwMode="auto">
            <a:xfrm>
              <a:off x="5852281" y="6075955"/>
              <a:ext cx="207763" cy="190354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Oval 320"/>
            <p:cNvSpPr>
              <a:spLocks noChangeArrowheads="1"/>
            </p:cNvSpPr>
            <p:nvPr/>
          </p:nvSpPr>
          <p:spPr bwMode="auto">
            <a:xfrm>
              <a:off x="5671980" y="6562185"/>
              <a:ext cx="195891" cy="190354"/>
            </a:xfrm>
            <a:prstGeom prst="ellipse">
              <a:avLst/>
            </a:prstGeom>
            <a:solidFill>
              <a:srgbClr val="008000"/>
            </a:solidFill>
            <a:ln w="158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2" name="AutoShape 321"/>
            <p:cNvCxnSpPr>
              <a:cxnSpLocks noChangeShapeType="1"/>
              <a:stCxn id="70" idx="2"/>
              <a:endCxn id="71" idx="0"/>
            </p:cNvCxnSpPr>
            <p:nvPr/>
          </p:nvCxnSpPr>
          <p:spPr bwMode="auto">
            <a:xfrm rot="5400000">
              <a:off x="5715106" y="6321129"/>
              <a:ext cx="295876" cy="18623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3" name="AutoShape 325"/>
            <p:cNvCxnSpPr>
              <a:cxnSpLocks noChangeShapeType="1"/>
              <a:stCxn id="69" idx="4"/>
              <a:endCxn id="70" idx="0"/>
            </p:cNvCxnSpPr>
            <p:nvPr/>
          </p:nvCxnSpPr>
          <p:spPr bwMode="auto">
            <a:xfrm rot="5400000">
              <a:off x="5791538" y="5908772"/>
              <a:ext cx="331808" cy="255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4" name="Oval 320"/>
            <p:cNvSpPr>
              <a:spLocks noChangeArrowheads="1"/>
            </p:cNvSpPr>
            <p:nvPr/>
          </p:nvSpPr>
          <p:spPr bwMode="auto">
            <a:xfrm>
              <a:off x="6015577" y="6571688"/>
              <a:ext cx="195891" cy="190354"/>
            </a:xfrm>
            <a:prstGeom prst="ellipse">
              <a:avLst/>
            </a:prstGeom>
            <a:solidFill>
              <a:srgbClr val="FF0000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5" name="AutoShape 321"/>
            <p:cNvCxnSpPr>
              <a:cxnSpLocks noChangeShapeType="1"/>
              <a:stCxn id="70" idx="2"/>
              <a:endCxn id="74" idx="0"/>
            </p:cNvCxnSpPr>
            <p:nvPr/>
          </p:nvCxnSpPr>
          <p:spPr bwMode="auto">
            <a:xfrm rot="16200000" flipH="1">
              <a:off x="5882153" y="6340318"/>
              <a:ext cx="305379" cy="15736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6" name="Rectangle 290"/>
            <p:cNvSpPr>
              <a:spLocks noChangeArrowheads="1"/>
            </p:cNvSpPr>
            <p:nvPr/>
          </p:nvSpPr>
          <p:spPr bwMode="auto">
            <a:xfrm>
              <a:off x="7478816" y="5067177"/>
              <a:ext cx="207763" cy="190354"/>
            </a:xfrm>
            <a:prstGeom prst="rect">
              <a:avLst/>
            </a:prstGeom>
            <a:solidFill>
              <a:srgbClr val="0066FF"/>
            </a:solidFill>
            <a:ln w="1587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7" name="AutoShape 291"/>
            <p:cNvCxnSpPr>
              <a:cxnSpLocks noChangeShapeType="1"/>
              <a:stCxn id="76" idx="2"/>
              <a:endCxn id="97" idx="0"/>
            </p:cNvCxnSpPr>
            <p:nvPr/>
          </p:nvCxnSpPr>
          <p:spPr bwMode="auto">
            <a:xfrm rot="5400000">
              <a:off x="7271541" y="5257450"/>
              <a:ext cx="311076" cy="31123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" name="AutoShape 291"/>
            <p:cNvCxnSpPr>
              <a:cxnSpLocks noChangeShapeType="1"/>
              <a:stCxn id="76" idx="2"/>
              <a:endCxn id="104" idx="0"/>
            </p:cNvCxnSpPr>
            <p:nvPr/>
          </p:nvCxnSpPr>
          <p:spPr bwMode="auto">
            <a:xfrm rot="16200000" flipH="1">
              <a:off x="7587874" y="5252355"/>
              <a:ext cx="313456" cy="3238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0" name="Oval 318"/>
            <p:cNvSpPr>
              <a:spLocks noChangeArrowheads="1"/>
            </p:cNvSpPr>
            <p:nvPr/>
          </p:nvSpPr>
          <p:spPr bwMode="auto">
            <a:xfrm>
              <a:off x="6522769" y="5559100"/>
              <a:ext cx="198860" cy="187426"/>
            </a:xfrm>
            <a:prstGeom prst="ellipse">
              <a:avLst/>
            </a:prstGeom>
            <a:solidFill>
              <a:srgbClr val="0066FF"/>
            </a:solidFill>
            <a:ln w="15875" algn="ctr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ectangle 319"/>
            <p:cNvSpPr>
              <a:spLocks noChangeArrowheads="1"/>
            </p:cNvSpPr>
            <p:nvPr/>
          </p:nvSpPr>
          <p:spPr bwMode="auto">
            <a:xfrm>
              <a:off x="6515760" y="6078335"/>
              <a:ext cx="207763" cy="190354"/>
            </a:xfrm>
            <a:prstGeom prst="rect">
              <a:avLst/>
            </a:prstGeom>
            <a:solidFill>
              <a:srgbClr val="FFC000"/>
            </a:solidFill>
            <a:ln w="15875" algn="ctr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Oval 320"/>
            <p:cNvSpPr>
              <a:spLocks noChangeArrowheads="1"/>
            </p:cNvSpPr>
            <p:nvPr/>
          </p:nvSpPr>
          <p:spPr bwMode="auto">
            <a:xfrm>
              <a:off x="6335459" y="6564565"/>
              <a:ext cx="195891" cy="190354"/>
            </a:xfrm>
            <a:prstGeom prst="ellipse">
              <a:avLst/>
            </a:prstGeom>
            <a:solidFill>
              <a:srgbClr val="008000"/>
            </a:solidFill>
            <a:ln w="158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7" name="AutoShape 321"/>
            <p:cNvCxnSpPr>
              <a:cxnSpLocks noChangeShapeType="1"/>
              <a:stCxn id="81" idx="2"/>
              <a:endCxn id="85" idx="0"/>
            </p:cNvCxnSpPr>
            <p:nvPr/>
          </p:nvCxnSpPr>
          <p:spPr bwMode="auto">
            <a:xfrm rot="5400000">
              <a:off x="6378585" y="6323509"/>
              <a:ext cx="295876" cy="18623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8" name="AutoShape 325"/>
            <p:cNvCxnSpPr>
              <a:cxnSpLocks noChangeShapeType="1"/>
              <a:stCxn id="80" idx="4"/>
              <a:endCxn id="81" idx="0"/>
            </p:cNvCxnSpPr>
            <p:nvPr/>
          </p:nvCxnSpPr>
          <p:spPr bwMode="auto">
            <a:xfrm rot="5400000">
              <a:off x="6455017" y="5911152"/>
              <a:ext cx="331808" cy="255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5" name="Oval 320"/>
            <p:cNvSpPr>
              <a:spLocks noChangeArrowheads="1"/>
            </p:cNvSpPr>
            <p:nvPr/>
          </p:nvSpPr>
          <p:spPr bwMode="auto">
            <a:xfrm>
              <a:off x="6679056" y="6574068"/>
              <a:ext cx="195891" cy="190354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6" name="AutoShape 321"/>
            <p:cNvCxnSpPr>
              <a:cxnSpLocks noChangeShapeType="1"/>
              <a:stCxn id="81" idx="2"/>
              <a:endCxn id="95" idx="0"/>
            </p:cNvCxnSpPr>
            <p:nvPr/>
          </p:nvCxnSpPr>
          <p:spPr bwMode="auto">
            <a:xfrm rot="16200000" flipH="1">
              <a:off x="6545632" y="6342698"/>
              <a:ext cx="305379" cy="15736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7" name="Oval 318"/>
            <p:cNvSpPr>
              <a:spLocks noChangeArrowheads="1"/>
            </p:cNvSpPr>
            <p:nvPr/>
          </p:nvSpPr>
          <p:spPr bwMode="auto">
            <a:xfrm>
              <a:off x="7172031" y="5568607"/>
              <a:ext cx="198860" cy="18742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Rectangle 319"/>
            <p:cNvSpPr>
              <a:spLocks noChangeArrowheads="1"/>
            </p:cNvSpPr>
            <p:nvPr/>
          </p:nvSpPr>
          <p:spPr bwMode="auto">
            <a:xfrm>
              <a:off x="7165022" y="6087842"/>
              <a:ext cx="207763" cy="190354"/>
            </a:xfrm>
            <a:prstGeom prst="rect">
              <a:avLst/>
            </a:prstGeom>
            <a:solidFill>
              <a:srgbClr val="FFC000"/>
            </a:solidFill>
            <a:ln w="15875" algn="ctr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Oval 320"/>
            <p:cNvSpPr>
              <a:spLocks noChangeArrowheads="1"/>
            </p:cNvSpPr>
            <p:nvPr/>
          </p:nvSpPr>
          <p:spPr bwMode="auto">
            <a:xfrm>
              <a:off x="6984721" y="6574072"/>
              <a:ext cx="195891" cy="190354"/>
            </a:xfrm>
            <a:prstGeom prst="ellipse">
              <a:avLst/>
            </a:prstGeom>
            <a:solidFill>
              <a:srgbClr val="008000"/>
            </a:solidFill>
            <a:ln w="158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AutoShape 321"/>
            <p:cNvCxnSpPr>
              <a:cxnSpLocks noChangeShapeType="1"/>
              <a:stCxn id="98" idx="2"/>
              <a:endCxn id="99" idx="0"/>
            </p:cNvCxnSpPr>
            <p:nvPr/>
          </p:nvCxnSpPr>
          <p:spPr bwMode="auto">
            <a:xfrm rot="5400000">
              <a:off x="7027847" y="6333016"/>
              <a:ext cx="295876" cy="18623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1" name="AutoShape 325"/>
            <p:cNvCxnSpPr>
              <a:cxnSpLocks noChangeShapeType="1"/>
              <a:stCxn id="97" idx="4"/>
              <a:endCxn id="98" idx="0"/>
            </p:cNvCxnSpPr>
            <p:nvPr/>
          </p:nvCxnSpPr>
          <p:spPr bwMode="auto">
            <a:xfrm rot="5400000">
              <a:off x="7104279" y="5920659"/>
              <a:ext cx="331808" cy="255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2" name="Oval 320"/>
            <p:cNvSpPr>
              <a:spLocks noChangeArrowheads="1"/>
            </p:cNvSpPr>
            <p:nvPr/>
          </p:nvSpPr>
          <p:spPr bwMode="auto">
            <a:xfrm>
              <a:off x="7328318" y="6583575"/>
              <a:ext cx="195891" cy="190354"/>
            </a:xfrm>
            <a:prstGeom prst="ellipse">
              <a:avLst/>
            </a:prstGeom>
            <a:solidFill>
              <a:srgbClr val="0066FF"/>
            </a:solidFill>
            <a:ln w="15875" algn="ctr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" name="AutoShape 321"/>
            <p:cNvCxnSpPr>
              <a:cxnSpLocks noChangeShapeType="1"/>
              <a:stCxn id="98" idx="2"/>
              <a:endCxn id="102" idx="0"/>
            </p:cNvCxnSpPr>
            <p:nvPr/>
          </p:nvCxnSpPr>
          <p:spPr bwMode="auto">
            <a:xfrm rot="16200000" flipH="1">
              <a:off x="7194894" y="6352205"/>
              <a:ext cx="305379" cy="15736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4" name="Oval 318"/>
            <p:cNvSpPr>
              <a:spLocks noChangeArrowheads="1"/>
            </p:cNvSpPr>
            <p:nvPr/>
          </p:nvSpPr>
          <p:spPr bwMode="auto">
            <a:xfrm>
              <a:off x="7807075" y="5570987"/>
              <a:ext cx="198860" cy="187426"/>
            </a:xfrm>
            <a:prstGeom prst="ellipse">
              <a:avLst/>
            </a:prstGeom>
            <a:solidFill>
              <a:srgbClr val="FF0000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Rectangle 319"/>
            <p:cNvSpPr>
              <a:spLocks noChangeArrowheads="1"/>
            </p:cNvSpPr>
            <p:nvPr/>
          </p:nvSpPr>
          <p:spPr bwMode="auto">
            <a:xfrm>
              <a:off x="7800066" y="6090222"/>
              <a:ext cx="207763" cy="190354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Oval 320"/>
            <p:cNvSpPr>
              <a:spLocks noChangeArrowheads="1"/>
            </p:cNvSpPr>
            <p:nvPr/>
          </p:nvSpPr>
          <p:spPr bwMode="auto">
            <a:xfrm>
              <a:off x="7619765" y="6576452"/>
              <a:ext cx="195891" cy="190354"/>
            </a:xfrm>
            <a:prstGeom prst="ellipse">
              <a:avLst/>
            </a:prstGeom>
            <a:solidFill>
              <a:srgbClr val="008000"/>
            </a:solidFill>
            <a:ln w="15875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AutoShape 321"/>
            <p:cNvCxnSpPr>
              <a:cxnSpLocks noChangeShapeType="1"/>
              <a:stCxn id="105" idx="2"/>
              <a:endCxn id="106" idx="0"/>
            </p:cNvCxnSpPr>
            <p:nvPr/>
          </p:nvCxnSpPr>
          <p:spPr bwMode="auto">
            <a:xfrm rot="5400000">
              <a:off x="7662891" y="6335395"/>
              <a:ext cx="295876" cy="18623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8" name="AutoShape 325"/>
            <p:cNvCxnSpPr>
              <a:cxnSpLocks noChangeShapeType="1"/>
              <a:stCxn id="104" idx="4"/>
              <a:endCxn id="105" idx="0"/>
            </p:cNvCxnSpPr>
            <p:nvPr/>
          </p:nvCxnSpPr>
          <p:spPr bwMode="auto">
            <a:xfrm rot="5400000">
              <a:off x="7739323" y="5923039"/>
              <a:ext cx="331808" cy="255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9" name="Oval 320"/>
            <p:cNvSpPr>
              <a:spLocks noChangeArrowheads="1"/>
            </p:cNvSpPr>
            <p:nvPr/>
          </p:nvSpPr>
          <p:spPr bwMode="auto">
            <a:xfrm>
              <a:off x="7963362" y="6585955"/>
              <a:ext cx="195891" cy="190354"/>
            </a:xfrm>
            <a:prstGeom prst="ellipse">
              <a:avLst/>
            </a:prstGeom>
            <a:solidFill>
              <a:srgbClr val="FF33CC"/>
            </a:solidFill>
            <a:ln w="15875" algn="ctr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r>
                <a:rPr lang="he-I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0" name="AutoShape 321"/>
            <p:cNvCxnSpPr>
              <a:cxnSpLocks noChangeShapeType="1"/>
              <a:stCxn id="105" idx="2"/>
              <a:endCxn id="109" idx="0"/>
            </p:cNvCxnSpPr>
            <p:nvPr/>
          </p:nvCxnSpPr>
          <p:spPr bwMode="auto">
            <a:xfrm rot="16200000" flipH="1">
              <a:off x="7829938" y="6354585"/>
              <a:ext cx="305379" cy="15736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87" name="Oval 318"/>
          <p:cNvSpPr>
            <a:spLocks noChangeArrowheads="1"/>
          </p:cNvSpPr>
          <p:nvPr/>
        </p:nvSpPr>
        <p:spPr bwMode="auto">
          <a:xfrm>
            <a:off x="4791795" y="5556740"/>
            <a:ext cx="214197" cy="199130"/>
          </a:xfrm>
          <a:prstGeom prst="ellipse">
            <a:avLst/>
          </a:prstGeom>
          <a:solidFill>
            <a:srgbClr val="FF33CC"/>
          </a:solidFill>
          <a:ln w="15875" algn="ctr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8" name="Oval 318"/>
          <p:cNvSpPr>
            <a:spLocks noChangeArrowheads="1"/>
          </p:cNvSpPr>
          <p:nvPr/>
        </p:nvSpPr>
        <p:spPr bwMode="auto">
          <a:xfrm>
            <a:off x="4563876" y="6283551"/>
            <a:ext cx="219125" cy="222758"/>
          </a:xfrm>
          <a:prstGeom prst="ellipse">
            <a:avLst/>
          </a:prstGeom>
          <a:solidFill>
            <a:srgbClr val="FF33CC"/>
          </a:solidFill>
          <a:ln w="15875" algn="ctr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110"/>
          <p:cNvGrpSpPr/>
          <p:nvPr/>
        </p:nvGrpSpPr>
        <p:grpSpPr>
          <a:xfrm>
            <a:off x="747347" y="5389684"/>
            <a:ext cx="3068515" cy="1393578"/>
            <a:chOff x="747347" y="5389684"/>
            <a:chExt cx="3068515" cy="1393578"/>
          </a:xfrm>
        </p:grpSpPr>
        <p:grpSp>
          <p:nvGrpSpPr>
            <p:cNvPr id="7" name="Group 189"/>
            <p:cNvGrpSpPr/>
            <p:nvPr/>
          </p:nvGrpSpPr>
          <p:grpSpPr>
            <a:xfrm>
              <a:off x="747347" y="6246687"/>
              <a:ext cx="2163763" cy="536575"/>
              <a:chOff x="1028700" y="5921375"/>
              <a:chExt cx="2163763" cy="536575"/>
            </a:xfrm>
          </p:grpSpPr>
          <p:graphicFrame>
            <p:nvGraphicFramePr>
              <p:cNvPr id="94" name="Object 12"/>
              <p:cNvGraphicFramePr>
                <a:graphicFrameLocks noChangeAspect="1"/>
              </p:cNvGraphicFramePr>
              <p:nvPr/>
            </p:nvGraphicFramePr>
            <p:xfrm>
              <a:off x="1028700" y="5921375"/>
              <a:ext cx="2163763" cy="536575"/>
            </p:xfrm>
            <a:graphic>
              <a:graphicData uri="http://schemas.openxmlformats.org/presentationml/2006/ole">
                <p:oleObj spid="_x0000_s319498" name="Equation" r:id="rId14" imgW="1587240" imgH="393480" progId="Equation.DSMT4">
                  <p:embed/>
                </p:oleObj>
              </a:graphicData>
            </a:graphic>
          </p:graphicFrame>
          <p:sp>
            <p:nvSpPr>
              <p:cNvPr id="189" name="Oval 318"/>
              <p:cNvSpPr>
                <a:spLocks noChangeArrowheads="1"/>
              </p:cNvSpPr>
              <p:nvPr/>
            </p:nvSpPr>
            <p:spPr bwMode="auto">
              <a:xfrm>
                <a:off x="1976021" y="6104775"/>
                <a:ext cx="198860" cy="187426"/>
              </a:xfrm>
              <a:prstGeom prst="ellipse">
                <a:avLst/>
              </a:prstGeom>
              <a:solidFill>
                <a:srgbClr val="FF33CC"/>
              </a:solidFill>
              <a:ln w="15875" algn="ctr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191"/>
            <p:cNvGrpSpPr/>
            <p:nvPr/>
          </p:nvGrpSpPr>
          <p:grpSpPr>
            <a:xfrm>
              <a:off x="1255653" y="5389684"/>
              <a:ext cx="1091893" cy="802041"/>
              <a:chOff x="209369" y="4429358"/>
              <a:chExt cx="2419870" cy="2140437"/>
            </a:xfrm>
          </p:grpSpPr>
          <p:cxnSp>
            <p:nvCxnSpPr>
              <p:cNvPr id="193" name="Straight Connector 192"/>
              <p:cNvCxnSpPr>
                <a:stCxn id="196" idx="0"/>
              </p:cNvCxnSpPr>
              <p:nvPr/>
            </p:nvCxnSpPr>
            <p:spPr bwMode="auto">
              <a:xfrm rot="16200000" flipH="1" flipV="1">
                <a:off x="753941" y="5101739"/>
                <a:ext cx="1222134" cy="57147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/>
              <p:cNvCxnSpPr/>
              <p:nvPr/>
            </p:nvCxnSpPr>
            <p:spPr bwMode="auto">
              <a:xfrm flipV="1">
                <a:off x="307733" y="5741377"/>
                <a:ext cx="1011113" cy="677014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5" name="Straight Connector 194"/>
              <p:cNvCxnSpPr>
                <a:stCxn id="196" idx="4"/>
              </p:cNvCxnSpPr>
              <p:nvPr/>
            </p:nvCxnSpPr>
            <p:spPr bwMode="auto">
              <a:xfrm rot="5400000" flipH="1">
                <a:off x="1573824" y="5503984"/>
                <a:ext cx="677008" cy="1169376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6" name="Isosceles Triangle 195"/>
              <p:cNvSpPr/>
              <p:nvPr/>
            </p:nvSpPr>
            <p:spPr bwMode="auto">
              <a:xfrm>
                <a:off x="290146" y="4519246"/>
                <a:ext cx="2206870" cy="1907930"/>
              </a:xfrm>
              <a:prstGeom prst="triangl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7" name="Oval 318"/>
              <p:cNvSpPr>
                <a:spLocks noChangeArrowheads="1"/>
              </p:cNvSpPr>
              <p:nvPr/>
            </p:nvSpPr>
            <p:spPr bwMode="auto">
              <a:xfrm>
                <a:off x="745575" y="5934132"/>
                <a:ext cx="245950" cy="231216"/>
              </a:xfrm>
              <a:prstGeom prst="ellipse">
                <a:avLst/>
              </a:prstGeom>
              <a:solidFill>
                <a:srgbClr val="FF0000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8" name="Oval 318"/>
              <p:cNvSpPr>
                <a:spLocks noChangeArrowheads="1"/>
              </p:cNvSpPr>
              <p:nvPr/>
            </p:nvSpPr>
            <p:spPr bwMode="auto">
              <a:xfrm>
                <a:off x="1237946" y="5037318"/>
                <a:ext cx="245950" cy="231216"/>
              </a:xfrm>
              <a:prstGeom prst="ellipse">
                <a:avLst/>
              </a:prstGeom>
              <a:solidFill>
                <a:srgbClr val="87FF61"/>
              </a:solidFill>
              <a:ln w="15875" algn="ctr">
                <a:solidFill>
                  <a:srgbClr val="87FF6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9" name="Oval 318"/>
              <p:cNvSpPr>
                <a:spLocks noChangeArrowheads="1"/>
              </p:cNvSpPr>
              <p:nvPr/>
            </p:nvSpPr>
            <p:spPr bwMode="auto">
              <a:xfrm>
                <a:off x="1721523" y="5934134"/>
                <a:ext cx="245950" cy="23121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0" name="Oval 318"/>
              <p:cNvSpPr>
                <a:spLocks noChangeArrowheads="1"/>
              </p:cNvSpPr>
              <p:nvPr/>
            </p:nvSpPr>
            <p:spPr bwMode="auto">
              <a:xfrm>
                <a:off x="1809446" y="5327464"/>
                <a:ext cx="245950" cy="231216"/>
              </a:xfrm>
              <a:prstGeom prst="ellipse">
                <a:avLst/>
              </a:prstGeom>
              <a:solidFill>
                <a:srgbClr val="0066FF"/>
              </a:solidFill>
              <a:ln w="15875" algn="ctr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1" name="Oval 318"/>
              <p:cNvSpPr>
                <a:spLocks noChangeArrowheads="1"/>
              </p:cNvSpPr>
              <p:nvPr/>
            </p:nvSpPr>
            <p:spPr bwMode="auto">
              <a:xfrm>
                <a:off x="1185194" y="6338579"/>
                <a:ext cx="245950" cy="231216"/>
              </a:xfrm>
              <a:prstGeom prst="ellipse">
                <a:avLst/>
              </a:prstGeom>
              <a:solidFill>
                <a:srgbClr val="008000"/>
              </a:solidFill>
              <a:ln w="15875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2" name="Oval 318"/>
              <p:cNvSpPr>
                <a:spLocks noChangeArrowheads="1"/>
              </p:cNvSpPr>
              <p:nvPr/>
            </p:nvSpPr>
            <p:spPr bwMode="auto">
              <a:xfrm>
                <a:off x="719199" y="5318673"/>
                <a:ext cx="245950" cy="231216"/>
              </a:xfrm>
              <a:prstGeom prst="ellipse">
                <a:avLst/>
              </a:prstGeom>
              <a:solidFill>
                <a:srgbClr val="FF33CC"/>
              </a:solidFill>
              <a:ln w="15875" algn="ctr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3" name="Rectangle 319"/>
              <p:cNvSpPr>
                <a:spLocks noChangeArrowheads="1"/>
              </p:cNvSpPr>
              <p:nvPr/>
            </p:nvSpPr>
            <p:spPr bwMode="auto">
              <a:xfrm>
                <a:off x="1264447" y="4429358"/>
                <a:ext cx="256962" cy="234828"/>
              </a:xfrm>
              <a:prstGeom prst="rect">
                <a:avLst/>
              </a:prstGeom>
              <a:solidFill>
                <a:srgbClr val="92D050"/>
              </a:solidFill>
              <a:ln w="15875" algn="ctr">
                <a:solidFill>
                  <a:srgbClr val="92D05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4" name="Rectangle 319"/>
              <p:cNvSpPr>
                <a:spLocks noChangeArrowheads="1"/>
              </p:cNvSpPr>
              <p:nvPr/>
            </p:nvSpPr>
            <p:spPr bwMode="auto">
              <a:xfrm>
                <a:off x="1229277" y="5642697"/>
                <a:ext cx="256962" cy="234828"/>
              </a:xfrm>
              <a:prstGeom prst="rect">
                <a:avLst/>
              </a:prstGeom>
              <a:solidFill>
                <a:srgbClr val="0066FF"/>
              </a:solidFill>
              <a:ln w="15875" algn="ctr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5" name="Rectangle 319"/>
              <p:cNvSpPr>
                <a:spLocks noChangeArrowheads="1"/>
              </p:cNvSpPr>
              <p:nvPr/>
            </p:nvSpPr>
            <p:spPr bwMode="auto">
              <a:xfrm>
                <a:off x="2372277" y="6293328"/>
                <a:ext cx="256962" cy="234828"/>
              </a:xfrm>
              <a:prstGeom prst="rect">
                <a:avLst/>
              </a:prstGeom>
              <a:solidFill>
                <a:srgbClr val="FFC000"/>
              </a:solidFill>
              <a:ln w="15875" algn="ctr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6" name="Rectangle 319"/>
              <p:cNvSpPr>
                <a:spLocks noChangeArrowheads="1"/>
              </p:cNvSpPr>
              <p:nvPr/>
            </p:nvSpPr>
            <p:spPr bwMode="auto">
              <a:xfrm>
                <a:off x="209369" y="6293328"/>
                <a:ext cx="256962" cy="234828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07" name="Right Arrow 206"/>
            <p:cNvSpPr/>
            <p:nvPr/>
          </p:nvSpPr>
          <p:spPr bwMode="auto">
            <a:xfrm flipH="1">
              <a:off x="3006970" y="5671038"/>
              <a:ext cx="808892" cy="562708"/>
            </a:xfrm>
            <a:prstGeom prst="rightArrow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project</a:t>
              </a:r>
              <a:endPara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aphicFrame>
        <p:nvGraphicFramePr>
          <p:cNvPr id="291851" name="Object 11"/>
          <p:cNvGraphicFramePr>
            <a:graphicFrameLocks noChangeAspect="1"/>
          </p:cNvGraphicFramePr>
          <p:nvPr/>
        </p:nvGraphicFramePr>
        <p:xfrm>
          <a:off x="6906316" y="1178379"/>
          <a:ext cx="287337" cy="369888"/>
        </p:xfrm>
        <a:graphic>
          <a:graphicData uri="http://schemas.openxmlformats.org/presentationml/2006/ole">
            <p:oleObj spid="_x0000_s319499" name="Equation" r:id="rId15" imgW="177480" imgH="228600" progId="Equation.DSMT4">
              <p:embed/>
            </p:oleObj>
          </a:graphicData>
        </a:graphic>
      </p:graphicFrame>
      <p:graphicFrame>
        <p:nvGraphicFramePr>
          <p:cNvPr id="291852" name="Object 12"/>
          <p:cNvGraphicFramePr>
            <a:graphicFrameLocks noChangeAspect="1"/>
          </p:cNvGraphicFramePr>
          <p:nvPr/>
        </p:nvGraphicFramePr>
        <p:xfrm>
          <a:off x="6707868" y="1883685"/>
          <a:ext cx="287338" cy="369888"/>
        </p:xfrm>
        <a:graphic>
          <a:graphicData uri="http://schemas.openxmlformats.org/presentationml/2006/ole">
            <p:oleObj spid="_x0000_s319500" name="Equation" r:id="rId16" imgW="177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Combinatorial Characterization of Local Optimality</a:t>
            </a:r>
            <a:endParaRPr lang="en-US" sz="3200" dirty="0" smtClean="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66163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ym typeface="Euclid Math One" pitchFamily="18" charset="2"/>
              </a:rPr>
              <a:t>Setting: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Euclid Math One" pitchFamily="18" charset="2"/>
              </a:rPr>
              <a:t>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Euclid Math One" pitchFamily="18" charset="2"/>
              </a:rPr>
              <a:t>) </a:t>
            </a:r>
            <a:r>
              <a:rPr lang="en-US" sz="2000" dirty="0" smtClean="0">
                <a:sym typeface="Euclid Symbol" pitchFamily="18" charset="2"/>
              </a:rPr>
              <a:t>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{0,1}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N</a:t>
            </a:r>
            <a:r>
              <a:rPr lang="en-US" sz="2000" dirty="0" smtClean="0"/>
              <a:t>  Tanner code with minimal local distance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>
                <a:solidFill>
                  <a:srgbClr val="000000"/>
                </a:solidFill>
                <a:latin typeface="Times New Roman"/>
                <a:ea typeface="+mn-ea"/>
              </a:rPr>
              <a:t>2 ≤ d ≤ d</a:t>
            </a:r>
            <a:r>
              <a:rPr lang="en-US" sz="2000" baseline="30000" dirty="0" smtClean="0">
                <a:solidFill>
                  <a:srgbClr val="000000"/>
                </a:solidFill>
                <a:ea typeface="+mn-ea"/>
              </a:rPr>
              <a:t>*</a:t>
            </a:r>
            <a:endParaRPr lang="en-US" sz="2000" dirty="0" smtClean="0">
              <a:sym typeface="Euclid 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Euclid Symbol" pitchFamily="18" charset="2"/>
              </a:rPr>
              <a:t> </a:t>
            </a:r>
            <a:r>
              <a:rPr lang="en-US" sz="2000" dirty="0" smtClean="0">
                <a:sym typeface="Euclid Math Two" pitchFamily="18" charset="2"/>
              </a:rPr>
              <a:t>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[0,1]</a:t>
            </a:r>
            <a:r>
              <a:rPr lang="en-US" sz="2000" i="1" baseline="30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h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\{0</a:t>
            </a:r>
            <a:r>
              <a:rPr lang="en-US" sz="2000" i="1" baseline="30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Euclid Symbol" pitchFamily="18" charset="2"/>
              </a:rPr>
              <a:t>       – set of all vectors corresponding to projections to </a:t>
            </a:r>
            <a:r>
              <a:rPr lang="en-US" sz="2000" i="1" dirty="0" smtClean="0">
                <a:latin typeface="+mj-lt"/>
                <a:sym typeface="Euclid Symbol" pitchFamily="18" charset="2"/>
              </a:rPr>
              <a:t>G</a:t>
            </a:r>
            <a:r>
              <a:rPr lang="en-US" sz="2000" dirty="0" smtClean="0">
                <a:sym typeface="Euclid Symbol" pitchFamily="18" charset="2"/>
              </a:rPr>
              <a:t> by</a:t>
            </a:r>
            <a:r>
              <a:rPr lang="en-US" sz="2000" dirty="0" smtClean="0">
                <a:solidFill>
                  <a:srgbClr val="0066FF"/>
                </a:solidFill>
                <a:sym typeface="Euclid Symbol" pitchFamily="18" charset="2"/>
              </a:rPr>
              <a:t>            	       </a:t>
            </a:r>
            <a:r>
              <a:rPr lang="en-US" sz="2000" dirty="0" smtClean="0">
                <a:sym typeface="Euclid Symbol" pitchFamily="18" charset="2"/>
              </a:rPr>
              <a:t></a:t>
            </a:r>
            <a:r>
              <a:rPr lang="en-US" sz="2000" dirty="0" smtClean="0">
                <a:sym typeface="Symbol" pitchFamily="18" charset="2"/>
              </a:rPr>
              <a:t>-weighted </a:t>
            </a:r>
            <a:r>
              <a:rPr lang="en-US" sz="2000" i="1" dirty="0" smtClean="0">
                <a:latin typeface="+mj-lt"/>
              </a:rPr>
              <a:t>d</a:t>
            </a:r>
            <a:r>
              <a:rPr lang="en-US" sz="2000" dirty="0" smtClean="0"/>
              <a:t>-trees of height </a:t>
            </a:r>
            <a:r>
              <a:rPr lang="en-US" sz="2000" dirty="0" smtClean="0">
                <a:latin typeface="+mj-lt"/>
              </a:rPr>
              <a:t>2</a:t>
            </a:r>
            <a:r>
              <a:rPr lang="en-US" sz="2000" i="1" dirty="0" smtClean="0">
                <a:latin typeface="+mj-lt"/>
              </a:rPr>
              <a:t>h</a:t>
            </a:r>
            <a:r>
              <a:rPr lang="en-US" sz="2000" dirty="0" smtClean="0"/>
              <a:t> rooted at variable nodes</a:t>
            </a:r>
            <a:r>
              <a:rPr lang="en-US" sz="2000" dirty="0" smtClean="0">
                <a:sym typeface="Euclid Symbol" pitchFamily="18" charset="2"/>
              </a:rPr>
              <a:t> </a:t>
            </a:r>
            <a:endParaRPr lang="en-US" sz="2000" baseline="30000" dirty="0" smtClean="0">
              <a:latin typeface="+mn-lt"/>
              <a:ea typeface="+mn-ea"/>
              <a:cs typeface="+mn-cs"/>
              <a:sym typeface="Euclid 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u="sng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0066FF"/>
                </a:solidFill>
              </a:rPr>
              <a:t>Definition</a:t>
            </a:r>
            <a:r>
              <a:rPr lang="en-US" sz="2400" dirty="0" smtClean="0"/>
              <a:t>: A codeword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h,</a:t>
            </a:r>
            <a:r>
              <a:rPr lang="en-US" sz="2400" dirty="0" smtClean="0">
                <a:sym typeface="Euclid Symbol" pitchFamily="18" charset="2"/>
              </a:rPr>
              <a:t> </a:t>
            </a:r>
            <a:r>
              <a:rPr lang="en-US" sz="24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 , d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2400" dirty="0" smtClean="0">
                <a:solidFill>
                  <a:srgbClr val="0066FF"/>
                </a:solidFill>
              </a:rPr>
              <a:t>locally optimal</a:t>
            </a:r>
            <a:r>
              <a:rPr lang="en-US" sz="2400" dirty="0" smtClean="0"/>
              <a:t> for</a:t>
            </a:r>
            <a:r>
              <a:rPr lang="en-US" sz="2400" dirty="0" smtClean="0">
                <a:latin typeface="Sybil Green" pitchFamily="2" charset="0"/>
                <a:sym typeface="Symbol" pitchFamily="18" charset="2"/>
              </a:rPr>
              <a:t>  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i="1" dirty="0" smtClean="0">
                <a:latin typeface="Sybil Green" pitchFamily="2" charset="0"/>
                <a:sym typeface="Symbol" pitchFamily="18" charset="2"/>
              </a:rPr>
              <a:t>	 </a:t>
            </a:r>
            <a:r>
              <a:rPr lang="en-US" sz="2400" dirty="0" smtClean="0">
                <a:sym typeface="Euclid Math Two" pitchFamily="18" charset="2"/>
              </a:rPr>
              <a:t></a:t>
            </a:r>
            <a:r>
              <a:rPr lang="en-US" sz="2400" dirty="0" smtClean="0">
                <a:latin typeface="Sybil Green" pitchFamily="2" charset="0"/>
                <a:sym typeface="Symbol" pitchFamily="18" charset="2"/>
              </a:rPr>
              <a:t> </a:t>
            </a:r>
            <a:r>
              <a:rPr lang="en-US" sz="2400" dirty="0" smtClean="0">
                <a:sym typeface="Euclid Math Two" pitchFamily="18" charset="2"/>
              </a:rPr>
              <a:t>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dirty="0" smtClean="0"/>
              <a:t> if for all vectors             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3509836" y="4914548"/>
          <a:ext cx="2241550" cy="503237"/>
        </p:xfrm>
        <a:graphic>
          <a:graphicData uri="http://schemas.openxmlformats.org/presentationml/2006/ole">
            <p:oleObj spid="_x0000_s171011" name="Equation" r:id="rId4" imgW="114300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23638" y="2204062"/>
          <a:ext cx="511732" cy="444985"/>
        </p:xfrm>
        <a:graphic>
          <a:graphicData uri="http://schemas.openxmlformats.org/presentationml/2006/ole">
            <p:oleObj spid="_x0000_s171012" name="Equation" r:id="rId5" imgW="291960" imgH="253800" progId="Equation.DSMT4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3960333" y="4375478"/>
          <a:ext cx="970765" cy="452006"/>
        </p:xfrm>
        <a:graphic>
          <a:graphicData uri="http://schemas.openxmlformats.org/presentationml/2006/ole">
            <p:oleObj spid="_x0000_s171013" name="Equation" r:id="rId6" imgW="54576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06475" y="3023392"/>
          <a:ext cx="7506154" cy="659608"/>
        </p:xfrm>
        <a:graphic>
          <a:graphicData uri="http://schemas.openxmlformats.org/presentationml/2006/ole">
            <p:oleObj spid="_x0000_s171014" name="Equation" r:id="rId7" imgW="375912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cs typeface="Times New Roman" pitchFamily="18" charset="0"/>
              </a:rPr>
              <a:t>Thm</a:t>
            </a:r>
            <a:r>
              <a:rPr lang="en-US" dirty="0" smtClean="0">
                <a:cs typeface="Times New Roman" pitchFamily="18" charset="0"/>
              </a:rPr>
              <a:t>: Local Opt </a:t>
            </a:r>
            <a:r>
              <a:rPr lang="en-US" dirty="0" smtClean="0">
                <a:ea typeface="Arial Unicode MS" pitchFamily="34" charset="-128"/>
                <a:cs typeface="Times New Roman" pitchFamily="18" charset="0"/>
              </a:rPr>
              <a:t>⇒ ML Opt / LP Opt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077690"/>
            <a:ext cx="849187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u="sng" dirty="0" smtClean="0">
                <a:solidFill>
                  <a:srgbClr val="0066FF"/>
                </a:solidFill>
                <a:ea typeface="Gulim" pitchFamily="34" charset="-127"/>
              </a:rPr>
              <a:t>Theorem</a:t>
            </a:r>
            <a:r>
              <a:rPr lang="en-US" altLang="ko-KR" sz="2400" dirty="0" smtClean="0">
                <a:ea typeface="Gulim" pitchFamily="34" charset="-127"/>
              </a:rPr>
              <a:t>: If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 </a:t>
            </a:r>
            <a:r>
              <a:rPr lang="en-US" altLang="ko-KR" sz="2400" dirty="0" smtClean="0">
                <a:ea typeface="Gulim" pitchFamily="34" charset="-127"/>
                <a:sym typeface="Euclid Math Two" pitchFamily="18" charset="2"/>
              </a:rPr>
              <a:t> </a:t>
            </a:r>
            <a:r>
              <a:rPr lang="en-US" altLang="ko-KR" sz="2400" dirty="0" smtClean="0">
                <a:latin typeface="Euclid Math One" pitchFamily="18" charset="2"/>
                <a:ea typeface="Gulim" pitchFamily="34" charset="-127"/>
                <a:sym typeface="Euclid Math One" pitchFamily="18" charset="2"/>
              </a:rPr>
              <a:t>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G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 is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400" dirty="0" smtClean="0">
                <a:ea typeface="Gulim" pitchFamily="34" charset="-127"/>
                <a:sym typeface="Euclid Symbol"/>
              </a:rPr>
              <a:t>  , </a:t>
            </a:r>
            <a:r>
              <a:rPr lang="en-US" altLang="ko-KR" sz="2400" i="1" dirty="0" smtClean="0">
                <a:latin typeface="+mj-lt"/>
                <a:ea typeface="Gulim" pitchFamily="34" charset="-127"/>
                <a:sym typeface="Euclid Symbol"/>
              </a:rPr>
              <a:t>d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-locally optimal for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dirty="0" smtClean="0">
                <a:ea typeface="Gulim" pitchFamily="34" charset="-127"/>
              </a:rPr>
              <a:t>, then: (1)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</a:t>
            </a:r>
            <a:r>
              <a:rPr lang="en-US" altLang="ko-KR" sz="2400" dirty="0" smtClean="0">
                <a:ea typeface="Gulim" pitchFamily="34" charset="-127"/>
              </a:rPr>
              <a:t> is the unique ML codeword for </a:t>
            </a:r>
            <a:r>
              <a:rPr lang="en-US" altLang="ko-KR" sz="2400" dirty="0" smtClean="0"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i="1" dirty="0" smtClean="0">
                <a:ea typeface="Gulim" pitchFamily="34" charset="-127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ko-KR" sz="2400" dirty="0" smtClean="0">
                <a:ea typeface="Gulim" pitchFamily="34" charset="-127"/>
              </a:rPr>
              <a:t>(2)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dirty="0" smtClean="0"/>
              <a:t> is the unique optimal LP solution given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.</a:t>
            </a:r>
            <a:endParaRPr lang="en-US" altLang="ko-KR" sz="2400" i="1" dirty="0" smtClean="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i="1" dirty="0" smtClean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1514" y="1001485"/>
            <a:ext cx="8860972" cy="1338943"/>
          </a:xfrm>
          <a:prstGeom prst="rect">
            <a:avLst/>
          </a:prstGeom>
          <a:noFill/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4801" y="2438452"/>
            <a:ext cx="8491870" cy="408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Proof sketch – Two steps: 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STEP 1: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2400" b="0" kern="0" dirty="0" smtClean="0">
                <a:solidFill>
                  <a:srgbClr val="0066CC"/>
                </a:solidFill>
                <a:ea typeface="Gulim" pitchFamily="34" charset="-127"/>
                <a:cs typeface="Times New Roman" pitchFamily="18" charset="0"/>
              </a:rPr>
              <a:t>Local Opt. </a:t>
            </a:r>
            <a:r>
              <a:rPr lang="en-US" sz="2400" b="0" kern="0" dirty="0" smtClean="0">
                <a:solidFill>
                  <a:srgbClr val="0066CC"/>
                </a:solidFill>
                <a:ea typeface="Gulim" pitchFamily="34" charset="-127"/>
                <a:cs typeface="Times New Roman" pitchFamily="18" charset="0"/>
                <a:sym typeface="Euclid Symbol"/>
              </a:rPr>
              <a:t></a:t>
            </a:r>
            <a:r>
              <a:rPr lang="en-US" sz="2400" b="0" kern="0" dirty="0" smtClean="0">
                <a:solidFill>
                  <a:srgbClr val="0066CC"/>
                </a:solidFill>
                <a:ea typeface="Gulim" pitchFamily="34" charset="-127"/>
                <a:cs typeface="Times New Roman" pitchFamily="18" charset="0"/>
              </a:rPr>
              <a:t> ML Opt.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Key structural lemma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: Every codeword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x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equals a convex combination of projected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  <a:sym typeface="Euclid Symbol"/>
              </a:rPr>
              <a:t>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-weighted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d-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trees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in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G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(up to a scaling factor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  <a:sym typeface="Euclid Symbol"/>
              </a:rPr>
              <a:t>):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Times New Roman" pitchFamily="18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itchFamily="34" charset="-127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For every codeword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≠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let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280108" y="6451769"/>
          <a:ext cx="1646237" cy="382588"/>
        </p:xfrm>
        <a:graphic>
          <a:graphicData uri="http://schemas.openxmlformats.org/presentationml/2006/ole">
            <p:oleObj spid="_x0000_s362498" name="Equation" r:id="rId5" imgW="1091880" imgH="253800" progId="Equation.DSMT4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898000" y="4828495"/>
          <a:ext cx="3082925" cy="1492250"/>
        </p:xfrm>
        <a:graphic>
          <a:graphicData uri="http://schemas.openxmlformats.org/presentationml/2006/ole">
            <p:oleObj spid="_x0000_s362499" name="Equation" r:id="rId6" imgW="2044440" imgH="99036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587765" y="4369997"/>
          <a:ext cx="882650" cy="284162"/>
        </p:xfrm>
        <a:graphic>
          <a:graphicData uri="http://schemas.openxmlformats.org/presentationml/2006/ole">
            <p:oleObj spid="_x0000_s362500" name="Equation" r:id="rId7" imgW="634680" imgH="203040" progId="Equation.DSMT4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5159410" y="5638688"/>
            <a:ext cx="16321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Gulim" pitchFamily="34" charset="-127"/>
                <a:cs typeface="Times New Roman" pitchFamily="18" charset="0"/>
              </a:rPr>
              <a:t>Key structural lemma</a:t>
            </a:r>
            <a:endParaRPr lang="he-IL" dirty="0"/>
          </a:p>
        </p:txBody>
      </p:sp>
      <p:sp>
        <p:nvSpPr>
          <p:cNvPr id="21" name="Rectangle 20"/>
          <p:cNvSpPr/>
          <p:nvPr/>
        </p:nvSpPr>
        <p:spPr>
          <a:xfrm>
            <a:off x="5140223" y="4873148"/>
            <a:ext cx="155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local-optimality </a:t>
            </a:r>
            <a:r>
              <a:rPr lang="en-US" dirty="0"/>
              <a:t>of </a:t>
            </a:r>
            <a:r>
              <a:rPr lang="en-US" i="1" dirty="0"/>
              <a:t>x</a:t>
            </a:r>
            <a:endParaRPr lang="he-IL" dirty="0"/>
          </a:p>
        </p:txBody>
      </p:sp>
      <p:grpSp>
        <p:nvGrpSpPr>
          <p:cNvPr id="22" name="Group 13"/>
          <p:cNvGrpSpPr/>
          <p:nvPr/>
        </p:nvGrpSpPr>
        <p:grpSpPr>
          <a:xfrm>
            <a:off x="2756713" y="3522305"/>
            <a:ext cx="3707882" cy="701530"/>
            <a:chOff x="2756713" y="3162075"/>
            <a:chExt cx="3707882" cy="701530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56713" y="3162075"/>
              <a:ext cx="3360553" cy="70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23"/>
            <p:cNvSpPr/>
            <p:nvPr/>
          </p:nvSpPr>
          <p:spPr>
            <a:xfrm>
              <a:off x="5677786" y="3203945"/>
              <a:ext cx="7868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altLang="ko-KR" sz="2800" b="0" i="1" dirty="0" smtClean="0">
                  <a:ea typeface="Gulim" pitchFamily="34" charset="-127"/>
                  <a:sym typeface="Euclid Symbol"/>
                </a:rPr>
                <a:t> </a:t>
              </a:r>
              <a:r>
                <a:rPr lang="en-US" altLang="ko-KR" sz="2800" b="0" i="1" dirty="0" smtClean="0">
                  <a:ea typeface="Gulim" pitchFamily="34" charset="-127"/>
                </a:rPr>
                <a:t>x</a:t>
              </a:r>
              <a:endParaRPr lang="he-IL" sz="28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50"/>
            <a:ext cx="9144000" cy="1143000"/>
          </a:xfrm>
        </p:spPr>
        <p:txBody>
          <a:bodyPr/>
          <a:lstStyle/>
          <a:p>
            <a:r>
              <a:rPr lang="en-US" sz="3600" dirty="0" smtClean="0"/>
              <a:t>Error Correcting Codes for </a:t>
            </a:r>
            <a:r>
              <a:rPr lang="en-US" sz="3600" dirty="0" err="1" smtClean="0"/>
              <a:t>Memoryless</a:t>
            </a:r>
            <a:r>
              <a:rPr lang="en-US" sz="3600" dirty="0" smtClean="0"/>
              <a:t>   Binary-Input Output-Symmetric Channels (1)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31" y="1316914"/>
            <a:ext cx="8669215" cy="5541086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GB" sz="2400" dirty="0" err="1" smtClean="0"/>
              <a:t>Memoryless</a:t>
            </a:r>
            <a:r>
              <a:rPr lang="en-GB" sz="2400" dirty="0" smtClean="0"/>
              <a:t> Binary-Input Output-Symmetric Channel</a:t>
            </a:r>
          </a:p>
          <a:p>
            <a:pPr lvl="1"/>
            <a:r>
              <a:rPr lang="en-GB" sz="2000" dirty="0" smtClean="0"/>
              <a:t>Binary </a:t>
            </a:r>
            <a:r>
              <a:rPr lang="en-GB" sz="2000" dirty="0" smtClean="0"/>
              <a:t>input but output is real</a:t>
            </a:r>
            <a:endParaRPr lang="en-GB" sz="2000" dirty="0" smtClean="0"/>
          </a:p>
          <a:p>
            <a:pPr lvl="1"/>
            <a:r>
              <a:rPr lang="en-US" sz="2000" dirty="0" smtClean="0"/>
              <a:t>Stochastic: characterized </a:t>
            </a:r>
            <a:r>
              <a:rPr lang="en-US" sz="2000" dirty="0" smtClean="0"/>
              <a:t>by </a:t>
            </a:r>
            <a:r>
              <a:rPr lang="en-US" sz="2000" dirty="0" smtClean="0">
                <a:solidFill>
                  <a:schemeClr val="tx2"/>
                </a:solidFill>
              </a:rPr>
              <a:t>conditional probability function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P( 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| 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c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)</a:t>
            </a:r>
            <a:endParaRPr lang="en-GB" sz="2000" dirty="0" smtClean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en-GB" sz="2000" dirty="0" err="1" smtClean="0"/>
              <a:t>Memoryless</a:t>
            </a:r>
            <a:r>
              <a:rPr lang="en-GB" sz="2000" dirty="0" smtClean="0"/>
              <a:t>: errors are </a:t>
            </a:r>
            <a:r>
              <a:rPr lang="en-GB" sz="2000" dirty="0" smtClean="0"/>
              <a:t>independent </a:t>
            </a:r>
            <a:r>
              <a:rPr lang="en-GB" sz="2000" dirty="0" smtClean="0"/>
              <a:t>(from </a:t>
            </a:r>
            <a:r>
              <a:rPr lang="en-GB" sz="2000" dirty="0" smtClean="0"/>
              <a:t>bit to </a:t>
            </a:r>
            <a:r>
              <a:rPr lang="en-GB" sz="2000" dirty="0" smtClean="0"/>
              <a:t>bit)</a:t>
            </a:r>
          </a:p>
          <a:p>
            <a:pPr lvl="1"/>
            <a:r>
              <a:rPr lang="en-GB" sz="2000" dirty="0" smtClean="0"/>
              <a:t>Symmetric channel: Errors </a:t>
            </a:r>
            <a:r>
              <a:rPr lang="en-GB" sz="2000" dirty="0" smtClean="0"/>
              <a:t>affect ‘0’s and ‘</a:t>
            </a:r>
            <a:r>
              <a:rPr lang="en-GB" sz="2000" dirty="0" smtClean="0"/>
              <a:t>1’s symmetrically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dirty="0" smtClean="0"/>
              <a:t>Example:</a:t>
            </a:r>
            <a:r>
              <a:rPr lang="en-GB" sz="2400" dirty="0" smtClean="0">
                <a:solidFill>
                  <a:srgbClr val="0066FF"/>
                </a:solidFill>
              </a:rPr>
              <a:t> Binary Symmetric Channel (BSC)</a:t>
            </a:r>
            <a:endParaRPr lang="en-US" sz="2400" dirty="0" smtClean="0">
              <a:solidFill>
                <a:srgbClr val="0066FF"/>
              </a:solidFill>
            </a:endParaRPr>
          </a:p>
          <a:p>
            <a:pPr eaLnBrk="1" hangingPunct="1"/>
            <a:endParaRPr lang="en-US" sz="2000" dirty="0" smtClean="0">
              <a:solidFill>
                <a:srgbClr val="0066FF"/>
              </a:solidFill>
            </a:endParaRPr>
          </a:p>
          <a:p>
            <a:pPr eaLnBrk="1" hangingPunct="1"/>
            <a:endParaRPr lang="en-US" sz="2000" dirty="0" smtClean="0">
              <a:solidFill>
                <a:srgbClr val="0066FF"/>
              </a:solidFill>
            </a:endParaRPr>
          </a:p>
          <a:p>
            <a:pPr eaLnBrk="1" hangingPunct="1"/>
            <a:endParaRPr lang="en-US" sz="2000" dirty="0" smtClean="0">
              <a:solidFill>
                <a:srgbClr val="0066FF"/>
              </a:solidFill>
            </a:endParaRPr>
          </a:p>
          <a:p>
            <a:pPr eaLnBrk="1" hangingPunct="1">
              <a:buNone/>
            </a:pPr>
            <a:endParaRPr lang="en-US" sz="2000" dirty="0" smtClean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618940" y="1464036"/>
            <a:ext cx="11049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 smtClean="0"/>
              <a:t>Noisy</a:t>
            </a:r>
            <a:endParaRPr lang="en-US" sz="1800" b="0" dirty="0"/>
          </a:p>
          <a:p>
            <a:pPr algn="ctr"/>
            <a:r>
              <a:rPr lang="en-US" sz="1800" b="0" dirty="0"/>
              <a:t>Channel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548910" y="1465539"/>
            <a:ext cx="11049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/>
              <a:t>Channel </a:t>
            </a:r>
          </a:p>
          <a:p>
            <a:pPr algn="ctr"/>
            <a:r>
              <a:rPr lang="en-US" sz="1800" b="0" dirty="0"/>
              <a:t>Decoding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91113" y="1463951"/>
            <a:ext cx="11049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/>
              <a:t>Channel </a:t>
            </a:r>
          </a:p>
          <a:p>
            <a:pPr algn="ctr"/>
            <a:r>
              <a:rPr lang="en-US" sz="1800" b="0" dirty="0"/>
              <a:t>Encoding</a:t>
            </a:r>
          </a:p>
        </p:txBody>
      </p:sp>
      <p:cxnSp>
        <p:nvCxnSpPr>
          <p:cNvPr id="8" name="AutoShape 12"/>
          <p:cNvCxnSpPr>
            <a:cxnSpLocks noChangeShapeType="1"/>
            <a:stCxn id="7" idx="3"/>
            <a:endCxn id="5" idx="1"/>
          </p:cNvCxnSpPr>
          <p:nvPr/>
        </p:nvCxnSpPr>
        <p:spPr bwMode="auto">
          <a:xfrm>
            <a:off x="1596013" y="1802089"/>
            <a:ext cx="2022927" cy="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" name="AutoShape 13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4723840" y="1802174"/>
            <a:ext cx="1825070" cy="15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8"/>
          <p:cNvCxnSpPr>
            <a:cxnSpLocks noChangeShapeType="1"/>
            <a:stCxn id="6" idx="3"/>
          </p:cNvCxnSpPr>
          <p:nvPr/>
        </p:nvCxnSpPr>
        <p:spPr bwMode="auto">
          <a:xfrm>
            <a:off x="7653810" y="1803676"/>
            <a:ext cx="10350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656513" y="1284288"/>
          <a:ext cx="1308100" cy="574675"/>
        </p:xfrm>
        <a:graphic>
          <a:graphicData uri="http://schemas.openxmlformats.org/presentationml/2006/ole">
            <p:oleObj spid="_x0000_s304130" name="Equation" r:id="rId4" imgW="634680" imgH="279360" progId="Equation.DSMT4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789113" y="1331913"/>
          <a:ext cx="1631950" cy="503237"/>
        </p:xfrm>
        <a:graphic>
          <a:graphicData uri="http://schemas.openxmlformats.org/presentationml/2006/ole">
            <p:oleObj spid="_x0000_s304131" name="Equation" r:id="rId5" imgW="901440" imgH="279360" progId="Equation.DSMT4">
              <p:embed/>
            </p:oleObj>
          </a:graphicData>
        </a:graphic>
      </p:graphicFrame>
      <p:grpSp>
        <p:nvGrpSpPr>
          <p:cNvPr id="4" name="Group 36"/>
          <p:cNvGrpSpPr/>
          <p:nvPr/>
        </p:nvGrpSpPr>
        <p:grpSpPr>
          <a:xfrm>
            <a:off x="3027074" y="5411838"/>
            <a:ext cx="2902147" cy="1133944"/>
            <a:chOff x="3229296" y="2193853"/>
            <a:chExt cx="2902147" cy="1133944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856075" y="2495107"/>
              <a:ext cx="1651591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866715" y="3179107"/>
              <a:ext cx="1651591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856075" y="2509284"/>
              <a:ext cx="1651591" cy="6521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877340" y="2509284"/>
              <a:ext cx="1616149" cy="64504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3548060" y="2326483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  <a:sym typeface="Symbol" pitchFamily="18" charset="2"/>
                </a:rPr>
                <a:t>0</a:t>
              </a:r>
              <a:endParaRPr lang="he-IL" sz="16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93819" y="2315851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  <a:sym typeface="Symbol" pitchFamily="18" charset="2"/>
                </a:rPr>
                <a:t>0</a:t>
              </a:r>
              <a:endParaRPr lang="he-IL" sz="16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58694" y="2982158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  <a:sym typeface="Symbol" pitchFamily="18" charset="2"/>
                </a:rPr>
                <a:t>1</a:t>
              </a:r>
              <a:endParaRPr lang="he-IL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00906" y="2989243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  <a:sym typeface="Symbol" pitchFamily="18" charset="2"/>
                </a:rPr>
                <a:t>1</a:t>
              </a:r>
              <a:endParaRPr lang="he-IL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85418" y="2594346"/>
              <a:ext cx="4460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0" i="1" dirty="0" err="1" smtClean="0"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sz="2000" b="0" i="1" baseline="-25000" dirty="0" err="1" smtClean="0">
                  <a:cs typeface="Times New Roman" pitchFamily="18" charset="0"/>
                  <a:sym typeface="Symbol" pitchFamily="18" charset="2"/>
                </a:rPr>
                <a:t>i</a:t>
              </a:r>
              <a:endParaRPr lang="he-IL" sz="2000" b="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29296" y="2612066"/>
              <a:ext cx="4460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0" i="1" dirty="0" err="1" smtClean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sz="2000" b="0" i="1" baseline="-25000" dirty="0" err="1" smtClean="0">
                  <a:cs typeface="Times New Roman" pitchFamily="18" charset="0"/>
                  <a:sym typeface="Symbol" pitchFamily="18" charset="2"/>
                </a:rPr>
                <a:t>i</a:t>
              </a:r>
              <a:endParaRPr lang="he-IL" sz="2000" b="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17603" y="2417138"/>
              <a:ext cx="2827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0" i="1" dirty="0" smtClean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p</a:t>
              </a:r>
              <a:endParaRPr lang="he-IL" sz="16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16355" y="2739657"/>
              <a:ext cx="2827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0" i="1" dirty="0" smtClean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p</a:t>
              </a:r>
              <a:endParaRPr lang="he-IL" sz="16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27488" y="2193853"/>
              <a:ext cx="6974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1600" b="0" i="1" dirty="0" smtClean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-p</a:t>
              </a:r>
              <a:endParaRPr lang="he-IL" sz="16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395591" y="2877880"/>
              <a:ext cx="6974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1600" b="0" i="1" dirty="0" smtClean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-p</a:t>
              </a:r>
              <a:endParaRPr lang="he-IL" sz="1600" b="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2000057" y="1848563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 dirty="0" smtClean="0">
                <a:solidFill>
                  <a:srgbClr val="0066FF"/>
                </a:solidFill>
              </a:rPr>
              <a:t>codeword</a:t>
            </a:r>
            <a:endParaRPr lang="he-IL" sz="1800" b="0" dirty="0">
              <a:solidFill>
                <a:srgbClr val="0066F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51690" y="1833909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noisy codeword</a:t>
            </a:r>
            <a:endParaRPr lang="he-IL" sz="1800" b="0" dirty="0">
              <a:solidFill>
                <a:srgbClr val="FF0000"/>
              </a:solidFill>
            </a:endParaRPr>
          </a:p>
        </p:txBody>
      </p:sp>
      <p:graphicFrame>
        <p:nvGraphicFramePr>
          <p:cNvPr id="254982" name="Object 7"/>
          <p:cNvGraphicFramePr>
            <a:graphicFrameLocks noChangeAspect="1"/>
          </p:cNvGraphicFramePr>
          <p:nvPr/>
        </p:nvGraphicFramePr>
        <p:xfrm>
          <a:off x="5322888" y="1343025"/>
          <a:ext cx="1050925" cy="468313"/>
        </p:xfrm>
        <a:graphic>
          <a:graphicData uri="http://schemas.openxmlformats.org/presentationml/2006/ole">
            <p:oleObj spid="_x0000_s304132" name="Equation" r:id="rId6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cs typeface="Times New Roman" pitchFamily="18" charset="0"/>
              </a:rPr>
              <a:t>Thm</a:t>
            </a:r>
            <a:r>
              <a:rPr lang="en-US" dirty="0" smtClean="0">
                <a:cs typeface="Times New Roman" pitchFamily="18" charset="0"/>
              </a:rPr>
              <a:t>: Local Opt </a:t>
            </a:r>
            <a:r>
              <a:rPr lang="en-US" dirty="0" smtClean="0">
                <a:ea typeface="Arial Unicode MS" pitchFamily="34" charset="-128"/>
                <a:cs typeface="Times New Roman" pitchFamily="18" charset="0"/>
              </a:rPr>
              <a:t>⇒ ML Opt / LP Opt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077690"/>
            <a:ext cx="849187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u="sng" dirty="0" smtClean="0">
                <a:solidFill>
                  <a:srgbClr val="0066FF"/>
                </a:solidFill>
                <a:ea typeface="Gulim" pitchFamily="34" charset="-127"/>
              </a:rPr>
              <a:t>Theorem</a:t>
            </a:r>
            <a:r>
              <a:rPr lang="en-US" altLang="ko-KR" sz="2400" dirty="0" smtClean="0">
                <a:ea typeface="Gulim" pitchFamily="34" charset="-127"/>
              </a:rPr>
              <a:t>: If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 </a:t>
            </a:r>
            <a:r>
              <a:rPr lang="en-US" altLang="ko-KR" sz="2400" dirty="0" smtClean="0">
                <a:ea typeface="Gulim" pitchFamily="34" charset="-127"/>
                <a:sym typeface="Euclid Math Two" pitchFamily="18" charset="2"/>
              </a:rPr>
              <a:t> </a:t>
            </a:r>
            <a:r>
              <a:rPr lang="en-US" altLang="ko-KR" sz="2400" dirty="0" smtClean="0">
                <a:latin typeface="Euclid Math One" pitchFamily="18" charset="2"/>
                <a:ea typeface="Gulim" pitchFamily="34" charset="-127"/>
                <a:sym typeface="Euclid Math One" pitchFamily="18" charset="2"/>
              </a:rPr>
              <a:t>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G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 is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400" dirty="0" smtClean="0">
                <a:ea typeface="Gulim" pitchFamily="34" charset="-127"/>
                <a:sym typeface="Euclid Symbol"/>
              </a:rPr>
              <a:t>  , </a:t>
            </a:r>
            <a:r>
              <a:rPr lang="en-US" altLang="ko-KR" sz="2400" i="1" dirty="0" smtClean="0">
                <a:latin typeface="+mj-lt"/>
                <a:ea typeface="Gulim" pitchFamily="34" charset="-127"/>
                <a:sym typeface="Euclid Symbol"/>
              </a:rPr>
              <a:t>d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-locally optimal for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dirty="0" smtClean="0">
                <a:ea typeface="Gulim" pitchFamily="34" charset="-127"/>
              </a:rPr>
              <a:t>, then: (1)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</a:t>
            </a:r>
            <a:r>
              <a:rPr lang="en-US" altLang="ko-KR" sz="2400" dirty="0" smtClean="0">
                <a:ea typeface="Gulim" pitchFamily="34" charset="-127"/>
              </a:rPr>
              <a:t> is the unique ML codeword for </a:t>
            </a:r>
            <a:r>
              <a:rPr lang="en-US" altLang="ko-KR" sz="2400" dirty="0" smtClean="0"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i="1" dirty="0" smtClean="0">
                <a:ea typeface="Gulim" pitchFamily="34" charset="-127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ko-KR" sz="2400" dirty="0" smtClean="0">
                <a:ea typeface="Gulim" pitchFamily="34" charset="-127"/>
              </a:rPr>
              <a:t>(2)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dirty="0" smtClean="0"/>
              <a:t> is the unique optimal LP solution given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.</a:t>
            </a:r>
            <a:endParaRPr lang="en-US" altLang="ko-KR" sz="2400" i="1" dirty="0" smtClean="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i="1" dirty="0" smtClean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1514" y="1001485"/>
            <a:ext cx="8860972" cy="1338943"/>
          </a:xfrm>
          <a:prstGeom prst="rect">
            <a:avLst/>
          </a:prstGeom>
          <a:noFill/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4801" y="2438452"/>
            <a:ext cx="8491870" cy="408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Proof sketch – Two steps: 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STEP 2: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2400" b="0" kern="0" dirty="0" smtClean="0">
                <a:solidFill>
                  <a:srgbClr val="0066CC"/>
                </a:solidFill>
                <a:ea typeface="Gulim" pitchFamily="34" charset="-127"/>
                <a:cs typeface="Times New Roman" pitchFamily="18" charset="0"/>
              </a:rPr>
              <a:t>Local Opt. </a:t>
            </a:r>
            <a:r>
              <a:rPr lang="en-US" sz="2400" b="0" kern="0" dirty="0" smtClean="0">
                <a:solidFill>
                  <a:srgbClr val="0066CC"/>
                </a:solidFill>
                <a:ea typeface="Gulim" pitchFamily="34" charset="-127"/>
                <a:cs typeface="Times New Roman" pitchFamily="18" charset="0"/>
                <a:sym typeface="Euclid Symbol"/>
              </a:rPr>
              <a:t></a:t>
            </a:r>
            <a:r>
              <a:rPr lang="en-US" sz="2400" b="0" kern="0" dirty="0" smtClean="0">
                <a:solidFill>
                  <a:srgbClr val="0066CC"/>
                </a:solidFill>
                <a:ea typeface="Gulim" pitchFamily="34" charset="-127"/>
                <a:cs typeface="Times New Roman" pitchFamily="18" charset="0"/>
              </a:rPr>
              <a:t> LP Opt.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000" b="0" kern="0" dirty="0" smtClean="0">
                <a:latin typeface="+mn-lt"/>
                <a:ea typeface="Gulim" pitchFamily="34" charset="-127"/>
                <a:cs typeface="Times New Roman" pitchFamily="18" charset="0"/>
              </a:rPr>
              <a:t>Local opt. </a:t>
            </a:r>
            <a:r>
              <a:rPr lang="en-US" sz="2000" b="0" kern="0" dirty="0" smtClean="0">
                <a:latin typeface="+mn-lt"/>
                <a:ea typeface="Gulim" pitchFamily="34" charset="-127"/>
                <a:cs typeface="Times New Roman" pitchFamily="18" charset="0"/>
                <a:sym typeface="Euclid Symbol"/>
              </a:rPr>
              <a:t></a:t>
            </a:r>
            <a:r>
              <a:rPr lang="en-US" sz="2000" b="0" kern="0" dirty="0" smtClean="0">
                <a:latin typeface="+mn-lt"/>
                <a:ea typeface="Gulim" pitchFamily="34" charset="-127"/>
                <a:cs typeface="Times New Roman" pitchFamily="18" charset="0"/>
              </a:rPr>
              <a:t> ML Opt. used as “black box”.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000" b="0" kern="0" dirty="0" smtClean="0">
                <a:latin typeface="+mn-lt"/>
                <a:ea typeface="Gulim" pitchFamily="34" charset="-127"/>
                <a:cs typeface="Times New Roman" pitchFamily="18" charset="0"/>
              </a:rPr>
              <a:t>Reduction using graph covers and graph cover decoding [VK’05]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cs typeface="Times New Roman" pitchFamily="18" charset="0"/>
              </a:rPr>
              <a:t>Thm</a:t>
            </a:r>
            <a:r>
              <a:rPr lang="en-US" dirty="0" smtClean="0">
                <a:cs typeface="Times New Roman" pitchFamily="18" charset="0"/>
              </a:rPr>
              <a:t>: Local Opt </a:t>
            </a:r>
            <a:r>
              <a:rPr lang="en-US" dirty="0" smtClean="0">
                <a:ea typeface="Arial Unicode MS" pitchFamily="34" charset="-128"/>
                <a:cs typeface="Times New Roman" pitchFamily="18" charset="0"/>
              </a:rPr>
              <a:t>⇒ ML Opt / LP Opt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077690"/>
            <a:ext cx="849187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u="sng" dirty="0" smtClean="0">
                <a:solidFill>
                  <a:srgbClr val="0066FF"/>
                </a:solidFill>
                <a:ea typeface="Gulim" pitchFamily="34" charset="-127"/>
              </a:rPr>
              <a:t>Theorem</a:t>
            </a:r>
            <a:r>
              <a:rPr lang="en-US" altLang="ko-KR" sz="2400" dirty="0" smtClean="0">
                <a:ea typeface="Gulim" pitchFamily="34" charset="-127"/>
              </a:rPr>
              <a:t>: If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 </a:t>
            </a:r>
            <a:r>
              <a:rPr lang="en-US" altLang="ko-KR" sz="2400" dirty="0" smtClean="0">
                <a:ea typeface="Gulim" pitchFamily="34" charset="-127"/>
                <a:sym typeface="Euclid Math Two" pitchFamily="18" charset="2"/>
              </a:rPr>
              <a:t> </a:t>
            </a:r>
            <a:r>
              <a:rPr lang="en-US" altLang="ko-KR" sz="2400" dirty="0" smtClean="0">
                <a:latin typeface="Euclid Math One" pitchFamily="18" charset="2"/>
                <a:ea typeface="Gulim" pitchFamily="34" charset="-127"/>
                <a:sym typeface="Euclid Math One" pitchFamily="18" charset="2"/>
              </a:rPr>
              <a:t>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G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 is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400" dirty="0" smtClean="0">
                <a:ea typeface="Gulim" pitchFamily="34" charset="-127"/>
                <a:sym typeface="Euclid Symbol"/>
              </a:rPr>
              <a:t>  , </a:t>
            </a:r>
            <a:r>
              <a:rPr lang="en-US" altLang="ko-KR" sz="2400" i="1" dirty="0" smtClean="0">
                <a:latin typeface="+mj-lt"/>
                <a:ea typeface="Gulim" pitchFamily="34" charset="-127"/>
                <a:sym typeface="Euclid Symbol"/>
              </a:rPr>
              <a:t>d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-locally optimal for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dirty="0" smtClean="0">
                <a:ea typeface="Gulim" pitchFamily="34" charset="-127"/>
              </a:rPr>
              <a:t>, then: (1)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</a:t>
            </a:r>
            <a:r>
              <a:rPr lang="en-US" altLang="ko-KR" sz="2400" dirty="0" smtClean="0">
                <a:ea typeface="Gulim" pitchFamily="34" charset="-127"/>
              </a:rPr>
              <a:t> is the unique ML codeword for </a:t>
            </a:r>
            <a:r>
              <a:rPr lang="en-US" altLang="ko-KR" sz="2400" dirty="0" smtClean="0"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i="1" dirty="0" smtClean="0">
                <a:ea typeface="Gulim" pitchFamily="34" charset="-127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ko-KR" sz="2400" dirty="0" smtClean="0">
                <a:ea typeface="Gulim" pitchFamily="34" charset="-127"/>
              </a:rPr>
              <a:t>(2)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dirty="0" smtClean="0"/>
              <a:t> is the unique optimal LP solution given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.</a:t>
            </a:r>
            <a:endParaRPr lang="en-US" altLang="ko-KR" sz="2400" i="1" dirty="0" smtClean="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</a:pPr>
            <a:endParaRPr lang="en-US" sz="2400" i="1" dirty="0" smtClean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defRPr/>
            </a:pPr>
            <a:r>
              <a:rPr lang="en-US" sz="2000" dirty="0" smtClean="0">
                <a:ea typeface="Gulim" pitchFamily="34" charset="-127"/>
                <a:cs typeface="Times New Roman" pitchFamily="18" charset="0"/>
              </a:rPr>
              <a:t>Interesting outcomes: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a typeface="Gulim" pitchFamily="34" charset="-127"/>
                <a:cs typeface="Times New Roman" pitchFamily="18" charset="0"/>
              </a:rPr>
              <a:t>Characterizes the event of LP decoding failure. For example: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ea typeface="Gulim" pitchFamily="34" charset="-127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ea typeface="Gulim" pitchFamily="34" charset="-127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ea typeface="Gulim" pitchFamily="34" charset="-127"/>
              <a:cs typeface="Times New Roman" pitchFamily="18" charset="0"/>
            </a:endParaRPr>
          </a:p>
          <a:p>
            <a:pPr lvl="1"/>
            <a:endParaRPr lang="en-US" sz="2000" dirty="0" smtClean="0">
              <a:ea typeface="Gulim" pitchFamily="34" charset="-127"/>
              <a:cs typeface="Times New Roman" pitchFamily="18" charset="0"/>
            </a:endParaRPr>
          </a:p>
          <a:p>
            <a:pPr lvl="1"/>
            <a:r>
              <a:rPr lang="en-US" sz="2000" dirty="0" smtClean="0">
                <a:ea typeface="Gulim" pitchFamily="34" charset="-127"/>
                <a:cs typeface="Times New Roman" pitchFamily="18" charset="0"/>
              </a:rPr>
              <a:t>Work in progress: </a:t>
            </a:r>
            <a:r>
              <a:rPr lang="en-US" sz="2000" dirty="0" smtClean="0"/>
              <a:t>Design an </a:t>
            </a:r>
            <a:r>
              <a:rPr lang="en-US" sz="2000" dirty="0" smtClean="0">
                <a:solidFill>
                  <a:srgbClr val="0066FF"/>
                </a:solidFill>
                <a:ea typeface="Gulim" pitchFamily="34" charset="-127"/>
                <a:cs typeface="Times New Roman" pitchFamily="18" charset="0"/>
              </a:rPr>
              <a:t>iterative message passing decoding algorithm </a:t>
            </a:r>
            <a:r>
              <a:rPr lang="en-US" sz="2000" dirty="0" smtClean="0">
                <a:ea typeface="Gulim" pitchFamily="34" charset="-127"/>
                <a:cs typeface="Times New Roman" pitchFamily="18" charset="0"/>
              </a:rPr>
              <a:t>that computes an 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000" i="1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000" dirty="0" smtClean="0">
                <a:solidFill>
                  <a:srgbClr val="000000"/>
                </a:solidFill>
                <a:ea typeface="Gulim" pitchFamily="34" charset="-127"/>
                <a:sym typeface="Euclid Symbol"/>
              </a:rPr>
              <a:t>  , </a:t>
            </a:r>
            <a:r>
              <a:rPr lang="en-US" altLang="ko-KR" sz="20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sym typeface="Euclid Symbol"/>
              </a:rPr>
              <a:t>d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000" dirty="0" smtClean="0">
                <a:solidFill>
                  <a:srgbClr val="000000"/>
                </a:solidFill>
                <a:ea typeface="Gulim" pitchFamily="34" charset="-127"/>
              </a:rPr>
              <a:t>-</a:t>
            </a:r>
            <a:r>
              <a:rPr lang="en-US" sz="2000" dirty="0" smtClean="0">
                <a:ea typeface="Gulim" pitchFamily="34" charset="-127"/>
                <a:cs typeface="Times New Roman" pitchFamily="18" charset="0"/>
              </a:rPr>
              <a:t> locally-optimal codeword after </a:t>
            </a:r>
            <a:r>
              <a:rPr lang="en-US" sz="2000" i="1" dirty="0" smtClean="0">
                <a:latin typeface="+mj-lt"/>
                <a:ea typeface="Gulim" pitchFamily="34" charset="-127"/>
                <a:cs typeface="Times New Roman" pitchFamily="18" charset="0"/>
              </a:rPr>
              <a:t>h</a:t>
            </a:r>
            <a:r>
              <a:rPr lang="en-US" sz="2000" dirty="0" smtClean="0">
                <a:ea typeface="Gulim" pitchFamily="34" charset="-127"/>
                <a:cs typeface="Times New Roman" pitchFamily="18" charset="0"/>
              </a:rPr>
              <a:t> iterations.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  <a:sym typeface="Symbol"/>
              </a:rPr>
              <a:t>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locally optimal codeword for </a:t>
            </a:r>
            <a:r>
              <a:rPr lang="en-US" altLang="ko-KR" sz="1800" i="1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  <a:sym typeface="Euclid Symbol"/>
              </a:rPr>
              <a:t> weighted 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message passing algorithm 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find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s 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after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h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iterations + guarantee that 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x 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is the ML codeword.</a:t>
            </a:r>
            <a:endParaRPr lang="en-US" sz="2000" dirty="0" smtClean="0">
              <a:ea typeface="Gulim" pitchFamily="34" charset="-127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ea typeface="Gulim" pitchFamily="34" charset="-127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i="1" dirty="0" smtClean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graphicFrame>
        <p:nvGraphicFramePr>
          <p:cNvPr id="123910" name="Object 19"/>
          <p:cNvGraphicFramePr>
            <a:graphicFrameLocks noChangeAspect="1"/>
          </p:cNvGraphicFramePr>
          <p:nvPr/>
        </p:nvGraphicFramePr>
        <p:xfrm>
          <a:off x="1382035" y="3494944"/>
          <a:ext cx="6419850" cy="1109662"/>
        </p:xfrm>
        <a:graphic>
          <a:graphicData uri="http://schemas.openxmlformats.org/presentationml/2006/ole">
            <p:oleObj spid="_x0000_s301058" name="Document" r:id="rId4" imgW="4023797" imgH="693961" progId="Word.Document.8">
              <p:embed/>
            </p:oleObj>
          </a:graphicData>
        </a:graphic>
      </p:graphicFrame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7474956" y="3296646"/>
            <a:ext cx="1339850" cy="649288"/>
          </a:xfrm>
          <a:prstGeom prst="wedgeRectCallout">
            <a:avLst>
              <a:gd name="adj1" fmla="val -92565"/>
              <a:gd name="adj2" fmla="val 46478"/>
            </a:avLst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0" dirty="0"/>
              <a:t>All-Zeros Assumption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41514" y="1001485"/>
            <a:ext cx="8860972" cy="1338943"/>
          </a:xfrm>
          <a:prstGeom prst="rect">
            <a:avLst/>
          </a:prstGeom>
          <a:noFill/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cs typeface="Times New Roman" pitchFamily="18" charset="0"/>
              </a:rPr>
              <a:t>Thm</a:t>
            </a:r>
            <a:r>
              <a:rPr lang="en-US" dirty="0" smtClean="0">
                <a:cs typeface="Times New Roman" pitchFamily="18" charset="0"/>
              </a:rPr>
              <a:t>: Local Opt </a:t>
            </a:r>
            <a:r>
              <a:rPr lang="en-US" dirty="0" smtClean="0">
                <a:ea typeface="Arial Unicode MS" pitchFamily="34" charset="-128"/>
                <a:cs typeface="Times New Roman" pitchFamily="18" charset="0"/>
              </a:rPr>
              <a:t>⇒ ML Opt / LP Opt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077690"/>
            <a:ext cx="849187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u="sng" dirty="0" smtClean="0">
                <a:solidFill>
                  <a:srgbClr val="0066FF"/>
                </a:solidFill>
                <a:ea typeface="Gulim" pitchFamily="34" charset="-127"/>
              </a:rPr>
              <a:t>Theorem</a:t>
            </a:r>
            <a:r>
              <a:rPr lang="en-US" altLang="ko-KR" sz="2400" dirty="0" smtClean="0">
                <a:ea typeface="Gulim" pitchFamily="34" charset="-127"/>
              </a:rPr>
              <a:t>: If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 </a:t>
            </a:r>
            <a:r>
              <a:rPr lang="en-US" altLang="ko-KR" sz="2400" dirty="0" smtClean="0">
                <a:ea typeface="Gulim" pitchFamily="34" charset="-127"/>
                <a:sym typeface="Euclid Math Two" pitchFamily="18" charset="2"/>
              </a:rPr>
              <a:t> </a:t>
            </a:r>
            <a:r>
              <a:rPr lang="en-US" altLang="ko-KR" sz="2400" dirty="0" smtClean="0">
                <a:latin typeface="Euclid Math One" pitchFamily="18" charset="2"/>
                <a:ea typeface="Gulim" pitchFamily="34" charset="-127"/>
                <a:sym typeface="Euclid Math One" pitchFamily="18" charset="2"/>
              </a:rPr>
              <a:t>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G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 is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400" dirty="0" smtClean="0">
                <a:ea typeface="Gulim" pitchFamily="34" charset="-127"/>
                <a:sym typeface="Euclid Symbol"/>
              </a:rPr>
              <a:t>  , </a:t>
            </a:r>
            <a:r>
              <a:rPr lang="en-US" altLang="ko-KR" sz="2400" i="1" dirty="0" smtClean="0">
                <a:latin typeface="+mj-lt"/>
                <a:ea typeface="Gulim" pitchFamily="34" charset="-127"/>
                <a:sym typeface="Euclid Symbol"/>
              </a:rPr>
              <a:t>d</a:t>
            </a:r>
            <a:r>
              <a:rPr lang="en-US" altLang="ko-KR" sz="2400" dirty="0" smtClean="0"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400" dirty="0" smtClean="0">
                <a:ea typeface="Gulim" pitchFamily="34" charset="-127"/>
              </a:rPr>
              <a:t>-locally optimal for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dirty="0" smtClean="0">
                <a:ea typeface="Gulim" pitchFamily="34" charset="-127"/>
              </a:rPr>
              <a:t>, then: (1) </a:t>
            </a:r>
            <a:r>
              <a:rPr lang="en-US" altLang="ko-KR" sz="2400" i="1" dirty="0" smtClean="0">
                <a:latin typeface="Times New Roman" pitchFamily="18" charset="0"/>
                <a:ea typeface="Gulim" pitchFamily="34" charset="-127"/>
              </a:rPr>
              <a:t>x</a:t>
            </a:r>
            <a:r>
              <a:rPr lang="en-US" altLang="ko-KR" sz="2400" dirty="0" smtClean="0">
                <a:ea typeface="Gulim" pitchFamily="34" charset="-127"/>
              </a:rPr>
              <a:t> is the unique ML codeword for </a:t>
            </a:r>
            <a:r>
              <a:rPr lang="en-US" altLang="ko-KR" sz="2400" dirty="0" smtClean="0"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400" i="1" dirty="0" smtClean="0">
                <a:ea typeface="Gulim" pitchFamily="34" charset="-127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ko-KR" sz="2400" dirty="0" smtClean="0">
                <a:ea typeface="Gulim" pitchFamily="34" charset="-127"/>
              </a:rPr>
              <a:t>(2)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dirty="0" smtClean="0"/>
              <a:t> is the unique optimal LP solution given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.</a:t>
            </a:r>
            <a:endParaRPr lang="en-US" altLang="ko-KR" sz="2400" i="1" dirty="0" smtClean="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i="1" dirty="0" smtClean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667382" y="2393118"/>
            <a:ext cx="2403226" cy="1811217"/>
            <a:chOff x="3707428" y="3241384"/>
            <a:chExt cx="3757241" cy="2658255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727938" y="3692769"/>
              <a:ext cx="3736731" cy="220687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07428" y="3241384"/>
              <a:ext cx="1516638" cy="4968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0" i="1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  <a:sym typeface="Symbol" pitchFamily="18" charset="2"/>
                </a:rPr>
                <a:t></a:t>
              </a:r>
              <a:endParaRPr lang="he-IL" sz="1000" baseline="-25000" dirty="0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897315" y="4818184"/>
              <a:ext cx="1354016" cy="624253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16377" y="4899492"/>
              <a:ext cx="1140804" cy="45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LO(</a:t>
              </a:r>
              <a:r>
                <a:rPr lang="en-US" sz="1400" b="0" i="1" kern="0" dirty="0" smtClean="0">
                  <a:solidFill>
                    <a:srgbClr val="000000"/>
                  </a:solidFill>
                  <a:latin typeface="Sybil Green" pitchFamily="2" charset="0"/>
                  <a:ea typeface="+mn-ea"/>
                  <a:cs typeface="Arial"/>
                  <a:sym typeface="Symbol" pitchFamily="18" charset="2"/>
                </a:rPr>
                <a:t></a:t>
              </a:r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 ) </a:t>
              </a:r>
              <a:endParaRPr lang="he-IL" sz="1000" dirty="0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062046" y="4387361"/>
              <a:ext cx="2857499" cy="130126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3815861" y="3947749"/>
              <a:ext cx="3464169" cy="188155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82121" y="3949924"/>
              <a:ext cx="1118249" cy="45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ML(</a:t>
              </a:r>
              <a:r>
                <a:rPr lang="en-US" sz="1400" b="0" i="1" kern="0" dirty="0" smtClean="0">
                  <a:solidFill>
                    <a:srgbClr val="000000"/>
                  </a:solidFill>
                  <a:latin typeface="Sybil Green" pitchFamily="2" charset="0"/>
                  <a:ea typeface="+mn-ea"/>
                  <a:cs typeface="Arial"/>
                  <a:sym typeface="Symbol" pitchFamily="18" charset="2"/>
                </a:rPr>
                <a:t></a:t>
              </a:r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) </a:t>
              </a:r>
              <a:endParaRPr lang="he-IL" sz="1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76949" y="4442290"/>
              <a:ext cx="1950294" cy="4517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LP(</a:t>
              </a:r>
              <a:r>
                <a:rPr lang="en-US" sz="1400" b="0" i="1" kern="0" dirty="0" smtClean="0">
                  <a:solidFill>
                    <a:srgbClr val="000000"/>
                  </a:solidFill>
                  <a:latin typeface="Sybil Green" pitchFamily="2" charset="0"/>
                  <a:ea typeface="+mn-ea"/>
                  <a:cs typeface="Arial"/>
                  <a:sym typeface="Symbol" pitchFamily="18" charset="2"/>
                </a:rPr>
                <a:t></a:t>
              </a:r>
              <a:r>
                <a:rPr lang="en-US" sz="1400" b="0" kern="0" dirty="0" smtClean="0">
                  <a:solidFill>
                    <a:srgbClr val="000000"/>
                  </a:solidFill>
                  <a:ea typeface="+mn-ea"/>
                  <a:cs typeface="Times New Roman" pitchFamily="18" charset="0"/>
                </a:rPr>
                <a:t>) integral </a:t>
              </a:r>
              <a:endParaRPr lang="he-IL" sz="1000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156472" y="2612509"/>
            <a:ext cx="56541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kern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Goals achieved: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rgbClr val="0066FF"/>
                </a:solidFill>
                <a:cs typeface="Times New Roman" pitchFamily="18" charset="0"/>
              </a:rPr>
              <a:t>(1)</a:t>
            </a:r>
            <a:r>
              <a:rPr lang="en-US" sz="2000" b="0" i="1" kern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cs typeface="Times New Roman" pitchFamily="18" charset="0"/>
              </a:rPr>
              <a:t>x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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LO(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)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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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ML(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)  and ML(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) unique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rgbClr val="0066FF"/>
                </a:solidFill>
                <a:cs typeface="Times New Roman" pitchFamily="18" charset="0"/>
              </a:rPr>
              <a:t>(2) </a:t>
            </a:r>
            <a:r>
              <a:rPr lang="en-US" sz="2000" b="0" i="1" kern="0" dirty="0" smtClean="0">
                <a:solidFill>
                  <a:srgbClr val="000000"/>
                </a:solidFill>
                <a:cs typeface="Times New Roman" pitchFamily="18" charset="0"/>
              </a:rPr>
              <a:t>x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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LO(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)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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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LP(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) and LP(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) unique</a:t>
            </a:r>
          </a:p>
          <a:p>
            <a:pPr lvl="0"/>
            <a:r>
              <a:rPr lang="en-US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Left to show:</a:t>
            </a:r>
          </a:p>
          <a:p>
            <a:r>
              <a:rPr lang="en-US" sz="2000" kern="0" dirty="0" smtClean="0">
                <a:solidFill>
                  <a:srgbClr val="0066FF"/>
                </a:solidFill>
                <a:cs typeface="Times New Roman" pitchFamily="18" charset="0"/>
              </a:rPr>
              <a:t>        (3) </a:t>
            </a:r>
            <a:r>
              <a:rPr lang="en-US" sz="2000" b="0" kern="0" dirty="0" smtClean="0">
                <a:cs typeface="Times New Roman" pitchFamily="18" charset="0"/>
              </a:rPr>
              <a:t>Pr{</a:t>
            </a:r>
            <a:r>
              <a:rPr lang="en-US" sz="2000" b="0" i="1" kern="0" dirty="0" smtClean="0">
                <a:solidFill>
                  <a:srgbClr val="000000"/>
                </a:solidFill>
                <a:cs typeface="Times New Roman" pitchFamily="18" charset="0"/>
              </a:rPr>
              <a:t>x 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  <a:sym typeface="Euclid Symbol"/>
              </a:rPr>
              <a:t>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LO(</a:t>
            </a:r>
            <a:r>
              <a:rPr lang="en-US" sz="2000" b="0" i="1" kern="0" dirty="0" smtClean="0">
                <a:solidFill>
                  <a:srgbClr val="000000"/>
                </a:solidFill>
                <a:latin typeface="Sybil Green" pitchFamily="2" charset="0"/>
                <a:cs typeface="Arial"/>
                <a:sym typeface="Symbol" pitchFamily="18" charset="2"/>
              </a:rPr>
              <a:t>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 )} = 1 – </a:t>
            </a:r>
            <a:r>
              <a:rPr lang="en-US" sz="2000" b="0" i="1" kern="0" dirty="0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000" b="0" kern="0" dirty="0" smtClean="0">
                <a:solidFill>
                  <a:srgbClr val="000000"/>
                </a:solidFill>
                <a:cs typeface="Times New Roman" pitchFamily="18" charset="0"/>
              </a:rPr>
              <a:t>(1)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41514" y="1001485"/>
            <a:ext cx="8860972" cy="1338943"/>
          </a:xfrm>
          <a:prstGeom prst="rect">
            <a:avLst/>
          </a:prstGeom>
          <a:noFill/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6134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Bounds for LP Decoding Based on </a:t>
            </a:r>
            <a:r>
              <a:rPr lang="en-US" sz="3600" i="1" dirty="0" smtClean="0"/>
              <a:t>d</a:t>
            </a:r>
            <a:r>
              <a:rPr lang="en-US" sz="3600" dirty="0" smtClean="0"/>
              <a:t>-Trees (analysis for regular factor graphs)</a:t>
            </a:r>
            <a:endParaRPr lang="en-US" sz="36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8" y="942300"/>
            <a:ext cx="8805862" cy="4359048"/>
          </a:xfrm>
        </p:spPr>
        <p:txBody>
          <a:bodyPr/>
          <a:lstStyle/>
          <a:p>
            <a:pPr eaLnBrk="1" hangingPunct="1">
              <a:lnSpc>
                <a:spcPts val="29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-regular Tanner codes with minimum local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*</a:t>
            </a:r>
          </a:p>
          <a:p>
            <a:pPr eaLnBrk="1" hangingPunct="1">
              <a:lnSpc>
                <a:spcPts val="2900"/>
              </a:lnSpc>
              <a:buFontTx/>
              <a:buNone/>
              <a:defRPr/>
            </a:pPr>
            <a:r>
              <a:rPr lang="en-US" sz="2400" dirty="0" smtClean="0"/>
              <a:t>	- </a:t>
            </a:r>
            <a:r>
              <a:rPr lang="en-US" sz="2200" dirty="0" smtClean="0"/>
              <a:t>Form of </a:t>
            </a:r>
            <a:r>
              <a:rPr lang="en-US" sz="2200" dirty="0" smtClean="0">
                <a:solidFill>
                  <a:srgbClr val="0066CC"/>
                </a:solidFill>
              </a:rPr>
              <a:t>finite length bounds</a:t>
            </a:r>
            <a:r>
              <a:rPr lang="en-US" sz="2200" dirty="0" smtClean="0"/>
              <a:t>: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 </a:t>
            </a:r>
            <a:r>
              <a:rPr lang="en-US" sz="2200" i="1" dirty="0" smtClean="0">
                <a:latin typeface="+mj-lt"/>
                <a:sym typeface="Symbol"/>
              </a:rPr>
              <a:t>c </a:t>
            </a:r>
            <a:r>
              <a:rPr lang="en-US" sz="2200" dirty="0" smtClean="0">
                <a:latin typeface="+mj-lt"/>
                <a:sym typeface="Symbol"/>
              </a:rPr>
              <a:t>&gt; 1.</a:t>
            </a:r>
            <a:r>
              <a:rPr lang="en-US" sz="2200" dirty="0" smtClean="0">
                <a:sym typeface="Symbol"/>
              </a:rPr>
              <a:t>  </a:t>
            </a:r>
            <a:r>
              <a:rPr lang="en-US" sz="2200" i="1" dirty="0" smtClean="0">
                <a:latin typeface="+mj-lt"/>
                <a:sym typeface="Symbol"/>
              </a:rPr>
              <a:t>t</a:t>
            </a:r>
            <a:r>
              <a:rPr lang="en-US" sz="2200" dirty="0" smtClean="0">
                <a:sym typeface="Symbol"/>
              </a:rPr>
              <a:t>. </a:t>
            </a:r>
            <a:r>
              <a:rPr lang="en-US" sz="2200" dirty="0" smtClean="0">
                <a:latin typeface="+mj-lt"/>
                <a:sym typeface="Symbol"/>
              </a:rPr>
              <a:t> noise &lt; </a:t>
            </a:r>
            <a:r>
              <a:rPr lang="en-US" sz="2200" i="1" dirty="0" smtClean="0">
                <a:latin typeface="+mj-lt"/>
                <a:sym typeface="Symbol"/>
              </a:rPr>
              <a:t>t</a:t>
            </a:r>
            <a:r>
              <a:rPr lang="en-US" sz="2200" dirty="0" smtClean="0">
                <a:latin typeface="+mj-lt"/>
                <a:sym typeface="Symbol"/>
              </a:rPr>
              <a:t>.</a:t>
            </a:r>
            <a:endParaRPr lang="en-US" sz="2200" dirty="0" smtClean="0">
              <a:latin typeface="+mj-lt"/>
            </a:endParaRPr>
          </a:p>
          <a:p>
            <a:pPr eaLnBrk="1" hangingPunct="1">
              <a:lnSpc>
                <a:spcPts val="2900"/>
              </a:lnSpc>
              <a:buFontTx/>
              <a:buNone/>
              <a:defRPr/>
            </a:pPr>
            <a:r>
              <a:rPr lang="en-US" sz="2200" dirty="0" smtClean="0">
                <a:latin typeface="+mj-lt"/>
              </a:rPr>
              <a:t>			Pr(LP decoder success) </a:t>
            </a:r>
            <a:r>
              <a:rPr lang="en-US" sz="2200" dirty="0" smtClean="0">
                <a:latin typeface="+mj-lt"/>
                <a:sym typeface="Euclid Math Two"/>
              </a:rPr>
              <a:t></a:t>
            </a:r>
            <a:r>
              <a:rPr lang="en-US" sz="2200" dirty="0" smtClean="0">
                <a:latin typeface="+mj-lt"/>
              </a:rPr>
              <a:t> 1 - exp(-</a:t>
            </a:r>
            <a:r>
              <a:rPr lang="en-US" sz="2200" i="1" dirty="0" err="1" smtClean="0">
                <a:latin typeface="+mj-lt"/>
              </a:rPr>
              <a:t>c</a:t>
            </a:r>
            <a:r>
              <a:rPr lang="en-US" sz="2200" baseline="30000" dirty="0" err="1" smtClean="0">
                <a:latin typeface="+mj-lt"/>
              </a:rPr>
              <a:t>girth</a:t>
            </a:r>
            <a:r>
              <a:rPr lang="en-US" sz="2200" dirty="0" smtClean="0">
                <a:latin typeface="+mj-lt"/>
              </a:rPr>
              <a:t>)</a:t>
            </a:r>
          </a:p>
          <a:p>
            <a:pPr eaLnBrk="1" hangingPunct="1">
              <a:lnSpc>
                <a:spcPts val="2900"/>
              </a:lnSpc>
              <a:buFontTx/>
              <a:buNone/>
              <a:defRPr/>
            </a:pPr>
            <a:r>
              <a:rPr lang="en-US" sz="2200" dirty="0" smtClean="0">
                <a:latin typeface="+mj-lt"/>
              </a:rPr>
              <a:t>	- If girth = </a:t>
            </a:r>
            <a:r>
              <a:rPr lang="el-GR" sz="2200" i="1" dirty="0" smtClean="0">
                <a:latin typeface="Times New Roman"/>
                <a:cs typeface="Times New Roman"/>
              </a:rPr>
              <a:t>Θ</a:t>
            </a:r>
            <a:r>
              <a:rPr lang="en-US" sz="2200" dirty="0" smtClean="0"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latin typeface="Times New Roman"/>
                <a:cs typeface="Times New Roman"/>
              </a:rPr>
              <a:t>log</a:t>
            </a:r>
            <a:r>
              <a:rPr lang="en-US" sz="2200" i="1" dirty="0" err="1" smtClean="0">
                <a:latin typeface="Times New Roman"/>
                <a:cs typeface="Times New Roman"/>
              </a:rPr>
              <a:t>n</a:t>
            </a:r>
            <a:r>
              <a:rPr lang="en-US" sz="2200" dirty="0" smtClean="0">
                <a:latin typeface="Times New Roman"/>
                <a:cs typeface="Times New Roman"/>
              </a:rPr>
              <a:t>), </a:t>
            </a:r>
            <a:r>
              <a:rPr lang="en-US" sz="2200" dirty="0" smtClean="0">
                <a:cs typeface="Times New Roman"/>
              </a:rPr>
              <a:t>then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</a:p>
          <a:p>
            <a:pPr eaLnBrk="1" hangingPunct="1">
              <a:lnSpc>
                <a:spcPts val="2900"/>
              </a:lnSpc>
              <a:buFontTx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			Pr(LP decoder success)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sym typeface="Euclid Math Two"/>
              </a:rPr>
              <a:t>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1 - exp(-</a:t>
            </a:r>
            <a:r>
              <a:rPr lang="en-US" sz="2200" i="1" dirty="0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l-GR" sz="2200" i="1" baseline="30000" dirty="0" smtClean="0">
                <a:solidFill>
                  <a:srgbClr val="000000"/>
                </a:solidFill>
                <a:latin typeface="Times New Roman"/>
              </a:rPr>
              <a:t>γ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),  </a:t>
            </a:r>
            <a:r>
              <a:rPr lang="en-US" sz="2200" dirty="0" smtClean="0">
                <a:solidFill>
                  <a:srgbClr val="000000"/>
                </a:solidFill>
                <a:sym typeface="Symbol" pitchFamily="18" charset="2"/>
              </a:rPr>
              <a:t>for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&lt; &lt;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</a:p>
          <a:p>
            <a:pPr eaLnBrk="1" hangingPunct="1">
              <a:lnSpc>
                <a:spcPts val="2900"/>
              </a:lnSpc>
              <a:buFontTx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</a:t>
            </a:r>
            <a:r>
              <a:rPr 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200" i="1" dirty="0" smtClean="0">
                <a:solidFill>
                  <a:srgbClr val="000000"/>
                </a:solidFill>
                <a:latin typeface="Times New Roman"/>
                <a:cs typeface="Times New Roman"/>
                <a:sym typeface="Symbol" pitchFamily="18" charset="2"/>
              </a:rPr>
              <a:t>→ ∞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200" dirty="0" smtClean="0">
                <a:sym typeface="Symbol" pitchFamily="18" charset="2"/>
              </a:rPr>
              <a:t>is a </a:t>
            </a:r>
            <a:r>
              <a:rPr lang="en-US" sz="2200" dirty="0" smtClean="0">
                <a:solidFill>
                  <a:srgbClr val="0066CC"/>
                </a:solidFill>
                <a:sym typeface="Symbol" pitchFamily="18" charset="2"/>
              </a:rPr>
              <a:t>lower bound on the threshold </a:t>
            </a:r>
            <a:r>
              <a:rPr lang="en-US" sz="2200" dirty="0" smtClean="0">
                <a:sym typeface="Symbol" pitchFamily="18" charset="2"/>
              </a:rPr>
              <a:t>of LP decoding</a:t>
            </a:r>
          </a:p>
          <a:p>
            <a:pPr lvl="0" eaLnBrk="1" hangingPunct="1">
              <a:lnSpc>
                <a:spcPts val="2900"/>
              </a:lnSpc>
              <a:defRPr/>
            </a:pPr>
            <a:r>
              <a:rPr lang="en-US" sz="2200" dirty="0" smtClean="0">
                <a:sym typeface="Symbol" pitchFamily="18" charset="2"/>
              </a:rPr>
              <a:t>Results for </a:t>
            </a:r>
            <a:r>
              <a:rPr lang="en-US" sz="2200" dirty="0" smtClean="0">
                <a:solidFill>
                  <a:srgbClr val="0066FF"/>
                </a:solidFill>
                <a:sym typeface="Symbol" pitchFamily="18" charset="2"/>
              </a:rPr>
              <a:t>BSC</a:t>
            </a:r>
            <a:r>
              <a:rPr lang="en-US" sz="2200" dirty="0" smtClean="0">
                <a:sym typeface="Symbol" pitchFamily="18" charset="2"/>
              </a:rPr>
              <a:t> using analysis of </a:t>
            </a:r>
            <a:r>
              <a:rPr lang="en-US" sz="2200" dirty="0" smtClean="0">
                <a:solidFill>
                  <a:srgbClr val="0066FF"/>
                </a:solidFill>
                <a:sym typeface="Symbol" pitchFamily="18" charset="2"/>
              </a:rPr>
              <a:t>uniform weighted </a:t>
            </a:r>
            <a:r>
              <a:rPr lang="en-US" sz="2200" i="1" dirty="0" smtClean="0">
                <a:solidFill>
                  <a:srgbClr val="0066FF"/>
                </a:solidFill>
                <a:latin typeface="+mj-lt"/>
                <a:sym typeface="Symbol" pitchFamily="18" charset="2"/>
              </a:rPr>
              <a:t>d</a:t>
            </a:r>
            <a:r>
              <a:rPr lang="en-US" sz="2200" dirty="0" smtClean="0">
                <a:solidFill>
                  <a:srgbClr val="0066FF"/>
                </a:solidFill>
                <a:sym typeface="Symbol" pitchFamily="18" charset="2"/>
              </a:rPr>
              <a:t>-trees</a:t>
            </a:r>
            <a:r>
              <a:rPr lang="en-US" sz="2200" dirty="0" smtClean="0">
                <a:sym typeface="Symbol" pitchFamily="18" charset="2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00788" y="6267450"/>
            <a:ext cx="2370137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lvl="1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0" kern="0" dirty="0">
                <a:cs typeface="Times New Roman" pitchFamily="18" charset="0"/>
              </a:rPr>
              <a:t>	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48347" y="4088539"/>
          <a:ext cx="8667612" cy="26485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5184"/>
                <a:gridCol w="1861457"/>
                <a:gridCol w="2275114"/>
                <a:gridCol w="2775857"/>
              </a:tblGrid>
              <a:tr h="805613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4-trees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3-trees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Skinny-Tree</a:t>
                      </a:r>
                      <a:r>
                        <a:rPr lang="en-US" baseline="0" dirty="0" smtClean="0"/>
                        <a:t> analysis (2-tree) </a:t>
                      </a:r>
                      <a:r>
                        <a:rPr lang="en-US" dirty="0" smtClean="0"/>
                        <a:t>[ADS’09]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0042">
                <a:tc>
                  <a:txBody>
                    <a:bodyPr/>
                    <a:lstStyle/>
                    <a:p>
                      <a:pPr algn="ctr" rtl="0"/>
                      <a:r>
                        <a:rPr lang="en-US" i="1" dirty="0" err="1" smtClean="0">
                          <a:latin typeface="+mj-lt"/>
                        </a:rPr>
                        <a:t>p</a:t>
                      </a:r>
                      <a:r>
                        <a:rPr lang="en-US" i="1" baseline="30000" dirty="0" err="1" smtClean="0">
                          <a:latin typeface="+mj-lt"/>
                        </a:rPr>
                        <a:t>LP</a:t>
                      </a:r>
                      <a:r>
                        <a:rPr lang="en-US" i="1" dirty="0" smtClean="0">
                          <a:latin typeface="+mj-lt"/>
                        </a:rPr>
                        <a:t> &gt; 0.4512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b="0" i="1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LP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&gt; 0.076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b="0" i="1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LP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&gt; 0.02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>
                          <a:latin typeface="+mn-lt"/>
                        </a:rPr>
                        <a:t>(3,6)-regular Tanner code with d*=4</a:t>
                      </a:r>
                      <a:endParaRPr lang="he-IL" dirty="0"/>
                    </a:p>
                  </a:txBody>
                  <a:tcPr/>
                </a:tc>
              </a:tr>
              <a:tr h="924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b="0" i="1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LP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&gt; 0.365</a:t>
                      </a:r>
                      <a:endParaRPr kumimoji="0" lang="he-I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/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b="0" i="1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LP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&gt; 0.057</a:t>
                      </a:r>
                      <a:endParaRPr kumimoji="0" lang="he-I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b="0" i="1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LP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&gt; 0.017</a:t>
                      </a:r>
                      <a:endParaRPr kumimoji="0" lang="he-I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</a:rPr>
                        <a:t>(4,8)-regular Tanner code with d*=4</a:t>
                      </a:r>
                      <a:endParaRPr lang="he-IL" dirty="0" smtClean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190"/>
            <a:ext cx="9144000" cy="1143000"/>
          </a:xfrm>
        </p:spPr>
        <p:txBody>
          <a:bodyPr/>
          <a:lstStyle/>
          <a:p>
            <a:r>
              <a:rPr lang="en-US" dirty="0" smtClean="0"/>
              <a:t>Message Passing Decoding for Irregular LDPC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6" y="1291798"/>
            <a:ext cx="8731405" cy="5183187"/>
          </a:xfrm>
        </p:spPr>
        <p:txBody>
          <a:bodyPr/>
          <a:lstStyle/>
          <a:p>
            <a:r>
              <a:rPr lang="en-US" sz="2400" dirty="0" smtClean="0"/>
              <a:t>Dynamic Programming on coupled computation trees of the Tanner graph.</a:t>
            </a:r>
          </a:p>
          <a:p>
            <a:r>
              <a:rPr lang="en-US" sz="2400" u="sng" dirty="0" smtClean="0"/>
              <a:t>Input:</a:t>
            </a:r>
            <a:r>
              <a:rPr lang="en-US" sz="2400" dirty="0" smtClean="0"/>
              <a:t> Channel observations for variable nodes </a:t>
            </a:r>
            <a:r>
              <a:rPr lang="en-US" sz="2400" i="1" dirty="0" smtClean="0">
                <a:latin typeface="+mj-lt"/>
              </a:rPr>
              <a:t>v </a:t>
            </a:r>
            <a:r>
              <a:rPr lang="en-US" sz="2400" dirty="0" smtClean="0">
                <a:latin typeface="+mj-lt"/>
                <a:sym typeface="Euclid Symbol"/>
              </a:rPr>
              <a:t>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Output:</a:t>
            </a:r>
            <a:r>
              <a:rPr lang="en-US" sz="2400" dirty="0" smtClean="0"/>
              <a:t> An assignment to variable nodes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v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sym typeface="Euclid Symbol"/>
              </a:rPr>
              <a:t>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V ,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.: </a:t>
            </a:r>
            <a:r>
              <a:rPr lang="en-US" sz="2400" dirty="0" smtClean="0">
                <a:solidFill>
                  <a:srgbClr val="0066FF"/>
                </a:solidFill>
              </a:rPr>
              <a:t>assignment to </a:t>
            </a:r>
            <a:r>
              <a:rPr lang="en-US" sz="2400" i="1" dirty="0" smtClean="0">
                <a:solidFill>
                  <a:srgbClr val="0066FF"/>
                </a:solidFill>
                <a:latin typeface="+mj-lt"/>
              </a:rPr>
              <a:t>v</a:t>
            </a:r>
            <a:r>
              <a:rPr lang="en-US" sz="2400" dirty="0" smtClean="0">
                <a:solidFill>
                  <a:srgbClr val="0066FF"/>
                </a:solidFill>
              </a:rPr>
              <a:t> agrees with the “Tree” codeword that minimizes an objective function</a:t>
            </a:r>
            <a:r>
              <a:rPr lang="en-US" sz="2400" dirty="0" smtClean="0"/>
              <a:t> on the computation tree rooted at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Algorithm principle – Messages are sent iteratively:</a:t>
            </a:r>
          </a:p>
          <a:p>
            <a:pPr lvl="1"/>
            <a:r>
              <a:rPr lang="en-US" sz="2000" dirty="0" smtClean="0"/>
              <a:t>variable nodes </a:t>
            </a:r>
            <a:r>
              <a:rPr lang="en-US" sz="2000" dirty="0" smtClean="0">
                <a:latin typeface="Times New Roman"/>
                <a:cs typeface="Times New Roman"/>
              </a:rPr>
              <a:t>→</a:t>
            </a:r>
            <a:r>
              <a:rPr lang="en-US" sz="2000" dirty="0" smtClean="0"/>
              <a:t> check nodes</a:t>
            </a:r>
          </a:p>
          <a:p>
            <a:pPr lvl="1"/>
            <a:r>
              <a:rPr lang="en-US" sz="2000" dirty="0" smtClean="0"/>
              <a:t>check nodes </a:t>
            </a:r>
            <a:r>
              <a:rPr lang="en-US" sz="2000" dirty="0" smtClean="0">
                <a:latin typeface="Times New Roman"/>
                <a:cs typeface="Times New Roman"/>
              </a:rPr>
              <a:t>→</a:t>
            </a:r>
            <a:r>
              <a:rPr lang="en-US" sz="2000" dirty="0" smtClean="0"/>
              <a:t> variable nodes</a:t>
            </a:r>
            <a:endParaRPr lang="en-US" sz="2400" dirty="0" smtClean="0"/>
          </a:p>
          <a:p>
            <a:r>
              <a:rPr lang="en-US" sz="2400" u="sng" dirty="0" smtClean="0"/>
              <a:t>Goal:</a:t>
            </a:r>
            <a:r>
              <a:rPr lang="en-US" sz="2400" dirty="0" smtClean="0"/>
              <a:t> A locally optimal codeword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/>
              <a:t> exists </a:t>
            </a:r>
            <a:r>
              <a:rPr lang="en-US" sz="2400" dirty="0" smtClean="0">
                <a:sym typeface="Euclid Symbol"/>
              </a:rPr>
              <a:t></a:t>
            </a:r>
            <a:r>
              <a:rPr lang="en-US" sz="2400" dirty="0" smtClean="0"/>
              <a:t> Message passing algorithm finds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x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  <a:sym typeface="Euclid Symbol"/>
              </a:rPr>
              <a:t> -</a:t>
            </a:r>
            <a:r>
              <a:rPr lang="en-US" dirty="0" smtClean="0">
                <a:ea typeface="Arial Unicode MS" pitchFamily="34" charset="-128"/>
                <a:cs typeface="Times New Roman" pitchFamily="18" charset="0"/>
              </a:rPr>
              <a:t>Weighted Min-Sum: Message Rules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62188" y="2068513"/>
          <a:ext cx="6175375" cy="965200"/>
        </p:xfrm>
        <a:graphic>
          <a:graphicData uri="http://schemas.openxmlformats.org/presentationml/2006/ole">
            <p:oleObj spid="_x0000_s374786" name="Equation" r:id="rId3" imgW="2844720" imgH="444240" progId="Equation.DSMT4">
              <p:embed/>
            </p:oleObj>
          </a:graphicData>
        </a:graphic>
      </p:graphicFrame>
      <p:graphicFrame>
        <p:nvGraphicFramePr>
          <p:cNvPr id="365571" name="Object 3"/>
          <p:cNvGraphicFramePr>
            <a:graphicFrameLocks noChangeAspect="1"/>
          </p:cNvGraphicFramePr>
          <p:nvPr/>
        </p:nvGraphicFramePr>
        <p:xfrm>
          <a:off x="2545845" y="4501997"/>
          <a:ext cx="6038850" cy="1103313"/>
        </p:xfrm>
        <a:graphic>
          <a:graphicData uri="http://schemas.openxmlformats.org/presentationml/2006/ole">
            <p:oleObj spid="_x0000_s374787" name="Equation" r:id="rId4" imgW="2781000" imgH="507960" progId="Equation.DSMT4">
              <p:embed/>
            </p:oleObj>
          </a:graphicData>
        </a:graphic>
      </p:graphicFrame>
      <p:grpSp>
        <p:nvGrpSpPr>
          <p:cNvPr id="3" name="Group 74"/>
          <p:cNvGrpSpPr/>
          <p:nvPr/>
        </p:nvGrpSpPr>
        <p:grpSpPr>
          <a:xfrm>
            <a:off x="342524" y="1331549"/>
            <a:ext cx="1278363" cy="1936750"/>
            <a:chOff x="2732614" y="3966930"/>
            <a:chExt cx="1278363" cy="1936750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270736" y="4823678"/>
              <a:ext cx="239713" cy="24765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2732614" y="5692542"/>
              <a:ext cx="241300" cy="211138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Oval 19"/>
            <p:cNvSpPr>
              <a:spLocks noChangeArrowheads="1"/>
            </p:cNvSpPr>
            <p:nvPr/>
          </p:nvSpPr>
          <p:spPr bwMode="auto">
            <a:xfrm>
              <a:off x="3269149" y="5692542"/>
              <a:ext cx="241300" cy="211138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Oval 20"/>
            <p:cNvSpPr>
              <a:spLocks noChangeArrowheads="1"/>
            </p:cNvSpPr>
            <p:nvPr/>
          </p:nvSpPr>
          <p:spPr bwMode="auto">
            <a:xfrm>
              <a:off x="3769677" y="5692542"/>
              <a:ext cx="241300" cy="207962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Oval 21"/>
            <p:cNvSpPr>
              <a:spLocks noChangeArrowheads="1"/>
            </p:cNvSpPr>
            <p:nvPr/>
          </p:nvSpPr>
          <p:spPr bwMode="auto">
            <a:xfrm>
              <a:off x="3269149" y="3966930"/>
              <a:ext cx="241300" cy="21113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Arrow Connector 11"/>
            <p:cNvCxnSpPr>
              <a:stCxn id="9" idx="0"/>
              <a:endCxn id="7" idx="2"/>
            </p:cNvCxnSpPr>
            <p:nvPr/>
          </p:nvCxnSpPr>
          <p:spPr bwMode="auto">
            <a:xfrm rot="5400000" flipH="1" flipV="1">
              <a:off x="3079589" y="5381538"/>
              <a:ext cx="621214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0"/>
            </p:cNvCxnSpPr>
            <p:nvPr/>
          </p:nvCxnSpPr>
          <p:spPr bwMode="auto">
            <a:xfrm rot="16200000" flipV="1">
              <a:off x="3403263" y="5205478"/>
              <a:ext cx="607586" cy="3665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8" idx="0"/>
            </p:cNvCxnSpPr>
            <p:nvPr/>
          </p:nvCxnSpPr>
          <p:spPr bwMode="auto">
            <a:xfrm rot="5400000" flipH="1" flipV="1">
              <a:off x="2762070" y="5187302"/>
              <a:ext cx="596435" cy="4140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7" idx="0"/>
              <a:endCxn id="11" idx="4"/>
            </p:cNvCxnSpPr>
            <p:nvPr/>
          </p:nvCxnSpPr>
          <p:spPr bwMode="auto">
            <a:xfrm rot="16200000" flipV="1">
              <a:off x="3067391" y="4500476"/>
              <a:ext cx="645611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102"/>
          <p:cNvGrpSpPr/>
          <p:nvPr/>
        </p:nvGrpSpPr>
        <p:grpSpPr>
          <a:xfrm>
            <a:off x="412295" y="3917203"/>
            <a:ext cx="1276779" cy="1966410"/>
            <a:chOff x="4672058" y="4095598"/>
            <a:chExt cx="1276779" cy="1966410"/>
          </a:xfrm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672058" y="5801388"/>
              <a:ext cx="239713" cy="24923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5207318" y="5801504"/>
              <a:ext cx="239713" cy="24923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09124" y="5812771"/>
              <a:ext cx="239713" cy="24923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5207271" y="4095598"/>
              <a:ext cx="239713" cy="24923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5204404" y="4989942"/>
              <a:ext cx="241300" cy="2079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Straight Arrow Connector 21"/>
            <p:cNvCxnSpPr>
              <a:stCxn id="18" idx="0"/>
              <a:endCxn id="21" idx="4"/>
            </p:cNvCxnSpPr>
            <p:nvPr/>
          </p:nvCxnSpPr>
          <p:spPr bwMode="auto">
            <a:xfrm rot="16200000" flipV="1">
              <a:off x="5024316" y="5498644"/>
              <a:ext cx="603599" cy="2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9" idx="0"/>
              <a:endCxn id="21" idx="5"/>
            </p:cNvCxnSpPr>
            <p:nvPr/>
          </p:nvCxnSpPr>
          <p:spPr bwMode="auto">
            <a:xfrm rot="16200000" flipV="1">
              <a:off x="5297014" y="5280803"/>
              <a:ext cx="645321" cy="418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7" idx="0"/>
              <a:endCxn id="21" idx="3"/>
            </p:cNvCxnSpPr>
            <p:nvPr/>
          </p:nvCxnSpPr>
          <p:spPr bwMode="auto">
            <a:xfrm rot="5400000" flipH="1" flipV="1">
              <a:off x="4698859" y="5260506"/>
              <a:ext cx="633938" cy="4478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1" idx="0"/>
              <a:endCxn id="20" idx="2"/>
            </p:cNvCxnSpPr>
            <p:nvPr/>
          </p:nvCxnSpPr>
          <p:spPr bwMode="auto">
            <a:xfrm rot="5400000" flipH="1" flipV="1">
              <a:off x="5003538" y="4666352"/>
              <a:ext cx="645106" cy="2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2051830" y="1293567"/>
            <a:ext cx="662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Variable node </a:t>
            </a:r>
            <a:r>
              <a:rPr lang="en-US" sz="2400" b="0" dirty="0" smtClean="0">
                <a:latin typeface="Times New Roman"/>
                <a:cs typeface="Times New Roman"/>
              </a:rPr>
              <a:t>→ Check node message (iteration </a:t>
            </a:r>
            <a:r>
              <a:rPr lang="en-US" sz="2400" b="0" dirty="0" smtClean="0">
                <a:latin typeface="Euclid Extra" pitchFamily="18" charset="2"/>
                <a:cs typeface="Times New Roman"/>
              </a:rPr>
              <a:t>l</a:t>
            </a:r>
            <a:r>
              <a:rPr lang="en-US" sz="2400" b="0" dirty="0" smtClean="0">
                <a:latin typeface="Times New Roman"/>
                <a:cs typeface="Times New Roman"/>
              </a:rPr>
              <a:t>):</a:t>
            </a:r>
            <a:endParaRPr lang="en-US" sz="24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2126128" y="3832319"/>
            <a:ext cx="6560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Check node → Variable node message </a:t>
            </a:r>
            <a:r>
              <a:rPr lang="en-US" sz="2400" b="0" dirty="0" smtClean="0">
                <a:latin typeface="Times New Roman"/>
                <a:cs typeface="Times New Roman"/>
              </a:rPr>
              <a:t>(iteration </a:t>
            </a:r>
            <a:r>
              <a:rPr lang="en-US" sz="2400" b="0" dirty="0" smtClean="0">
                <a:latin typeface="Euclid Extra" pitchFamily="18" charset="2"/>
                <a:cs typeface="Times New Roman"/>
              </a:rPr>
              <a:t>l</a:t>
            </a:r>
            <a:r>
              <a:rPr lang="en-US" sz="2400" b="0" dirty="0" smtClean="0">
                <a:latin typeface="Times New Roman"/>
                <a:cs typeface="Times New Roman"/>
              </a:rPr>
              <a:t>):</a:t>
            </a:r>
            <a:endParaRPr lang="en-US" sz="2400" b="0" dirty="0" smtClean="0"/>
          </a:p>
          <a:p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  <a:sym typeface="Euclid Symbol"/>
              </a:rPr>
              <a:t> -</a:t>
            </a:r>
            <a:r>
              <a:rPr lang="en-US" dirty="0" smtClean="0">
                <a:ea typeface="Arial Unicode MS" pitchFamily="34" charset="-128"/>
                <a:cs typeface="Times New Roman" pitchFamily="18" charset="0"/>
              </a:rPr>
              <a:t>Weighted Min-Sum: Decision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7" y="1125538"/>
            <a:ext cx="8675649" cy="5183187"/>
          </a:xfrm>
        </p:spPr>
        <p:txBody>
          <a:bodyPr/>
          <a:lstStyle/>
          <a:p>
            <a:r>
              <a:rPr lang="en-US" sz="2400" dirty="0" smtClean="0"/>
              <a:t>Decision at variable node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dirty="0" smtClean="0"/>
              <a:t> on iteration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366594" name="Object 2"/>
          <p:cNvGraphicFramePr>
            <a:graphicFrameLocks noChangeAspect="1"/>
          </p:cNvGraphicFramePr>
          <p:nvPr/>
        </p:nvGraphicFramePr>
        <p:xfrm>
          <a:off x="1500188" y="1790700"/>
          <a:ext cx="5514975" cy="965200"/>
        </p:xfrm>
        <a:graphic>
          <a:graphicData uri="http://schemas.openxmlformats.org/presentationml/2006/ole">
            <p:oleObj spid="_x0000_s375810" name="Equation" r:id="rId3" imgW="2539800" imgH="4442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60289" y="3243725"/>
          <a:ext cx="2427382" cy="960283"/>
        </p:xfrm>
        <a:graphic>
          <a:graphicData uri="http://schemas.openxmlformats.org/presentationml/2006/ole">
            <p:oleObj spid="_x0000_s375811" name="Equation" r:id="rId4" imgW="11556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68"/>
            <a:ext cx="9144000" cy="1143000"/>
          </a:xfrm>
        </p:spPr>
        <p:txBody>
          <a:bodyPr/>
          <a:lstStyle/>
          <a:p>
            <a:r>
              <a:rPr lang="en-US" sz="4000" dirty="0" err="1" smtClean="0"/>
              <a:t>Thm</a:t>
            </a:r>
            <a:r>
              <a:rPr lang="en-US" sz="4000" dirty="0" smtClean="0"/>
              <a:t>: Local Opt. </a:t>
            </a:r>
            <a:r>
              <a:rPr lang="en-US" sz="4000" dirty="0" smtClean="0">
                <a:ea typeface="Arial Unicode MS" pitchFamily="34" charset="-128"/>
                <a:cs typeface="Times New Roman" pitchFamily="18" charset="0"/>
              </a:rPr>
              <a:t>⇒ </a:t>
            </a:r>
            <a:r>
              <a:rPr lang="en-US" altLang="ko-KR" sz="4000" dirty="0" smtClean="0">
                <a:ea typeface="Gulim" pitchFamily="34" charset="-127"/>
                <a:sym typeface="Euclid Symbol"/>
              </a:rPr>
              <a:t> -</a:t>
            </a:r>
            <a:r>
              <a:rPr lang="en-US" sz="4000" dirty="0" smtClean="0">
                <a:ea typeface="Arial Unicode MS" pitchFamily="34" charset="-128"/>
                <a:cs typeface="Times New Roman" pitchFamily="18" charset="0"/>
              </a:rPr>
              <a:t>Weighted Min-Sum Opt.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68" y="1426615"/>
            <a:ext cx="8809464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b="1" u="sng" dirty="0" smtClean="0">
                <a:solidFill>
                  <a:srgbClr val="0066FF"/>
                </a:solidFill>
                <a:ea typeface="Gulim" pitchFamily="34" charset="-127"/>
              </a:rPr>
              <a:t>Theorem</a:t>
            </a:r>
            <a:r>
              <a:rPr lang="en-US" altLang="ko-KR" sz="2800" dirty="0" smtClean="0">
                <a:ea typeface="Gulim" pitchFamily="34" charset="-127"/>
              </a:rPr>
              <a:t>: If </a:t>
            </a:r>
            <a:r>
              <a:rPr lang="en-US" altLang="ko-KR" sz="2800" i="1" dirty="0" smtClean="0">
                <a:latin typeface="Times New Roman" pitchFamily="18" charset="0"/>
                <a:ea typeface="Gulim" pitchFamily="34" charset="-127"/>
              </a:rPr>
              <a:t>x </a:t>
            </a:r>
            <a:r>
              <a:rPr lang="en-US" altLang="ko-KR" sz="2800" dirty="0" smtClean="0">
                <a:ea typeface="Gulim" pitchFamily="34" charset="-127"/>
                <a:sym typeface="Euclid Math Two" pitchFamily="18" charset="2"/>
              </a:rPr>
              <a:t> </a:t>
            </a:r>
            <a:r>
              <a:rPr lang="en-US" altLang="ko-KR" sz="2800" dirty="0" smtClean="0">
                <a:latin typeface="Euclid Math One" pitchFamily="18" charset="2"/>
                <a:ea typeface="Gulim" pitchFamily="34" charset="-127"/>
                <a:sym typeface="Euclid Math One" pitchFamily="18" charset="2"/>
              </a:rPr>
              <a:t></a:t>
            </a:r>
            <a:r>
              <a:rPr lang="en-US" altLang="ko-KR" sz="28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(</a:t>
            </a:r>
            <a:r>
              <a:rPr lang="en-US" altLang="ko-KR" sz="2800" i="1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G</a:t>
            </a:r>
            <a:r>
              <a:rPr lang="en-US" altLang="ko-KR" sz="2800" dirty="0" smtClean="0">
                <a:latin typeface="Times New Roman" pitchFamily="18" charset="0"/>
                <a:ea typeface="Gulim" pitchFamily="34" charset="-127"/>
                <a:sym typeface="Euclid Math One" pitchFamily="18" charset="2"/>
              </a:rPr>
              <a:t>)</a:t>
            </a:r>
            <a:r>
              <a:rPr lang="en-US" altLang="ko-KR" sz="2800" dirty="0" smtClean="0">
                <a:ea typeface="Gulim" pitchFamily="34" charset="-127"/>
              </a:rPr>
              <a:t> is </a:t>
            </a:r>
            <a:r>
              <a:rPr lang="en-US" altLang="ko-KR" sz="2800" dirty="0" smtClean="0"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800" i="1" dirty="0" smtClean="0"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800" dirty="0" smtClean="0"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800" dirty="0" smtClean="0">
                <a:ea typeface="Gulim" pitchFamily="34" charset="-127"/>
                <a:sym typeface="Euclid Symbol"/>
              </a:rPr>
              <a:t>  , </a:t>
            </a:r>
            <a:r>
              <a:rPr lang="en-US" altLang="ko-KR" sz="2800" i="1" dirty="0" smtClean="0">
                <a:ea typeface="Gulim" pitchFamily="34" charset="-127"/>
                <a:sym typeface="Euclid Symbol"/>
              </a:rPr>
              <a:t>2</a:t>
            </a:r>
            <a:r>
              <a:rPr lang="en-US" altLang="ko-KR" sz="2800" dirty="0" smtClean="0"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800" dirty="0" smtClean="0">
                <a:ea typeface="Gulim" pitchFamily="34" charset="-127"/>
              </a:rPr>
              <a:t>-locally optimal for </a:t>
            </a:r>
            <a:r>
              <a:rPr lang="en-US" altLang="ko-KR" sz="2800" i="1" dirty="0" smtClean="0"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altLang="ko-KR" sz="2800" dirty="0" smtClean="0">
                <a:ea typeface="Gulim" pitchFamily="34" charset="-127"/>
              </a:rPr>
              <a:t>, then: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800" dirty="0" smtClean="0">
                <a:ea typeface="Gulim" pitchFamily="34" charset="-127"/>
              </a:rPr>
              <a:t>	(1) </a:t>
            </a:r>
            <a:r>
              <a:rPr lang="en-US" altLang="ko-KR" sz="2800" dirty="0" smtClean="0">
                <a:ea typeface="Gulim" pitchFamily="34" charset="-127"/>
                <a:sym typeface="Euclid Symbol"/>
              </a:rPr>
              <a:t> -</a:t>
            </a:r>
            <a:r>
              <a:rPr lang="en-US" altLang="ko-KR" sz="2800" dirty="0" smtClean="0">
                <a:ea typeface="Gulim" pitchFamily="34" charset="-127"/>
              </a:rPr>
              <a:t>weighted min-sum computes </a:t>
            </a:r>
            <a:r>
              <a:rPr lang="en-US" altLang="ko-KR" sz="2800" i="1" dirty="0" smtClean="0">
                <a:latin typeface="Times New Roman" pitchFamily="18" charset="0"/>
                <a:ea typeface="Gulim" pitchFamily="34" charset="-127"/>
              </a:rPr>
              <a:t>x</a:t>
            </a:r>
            <a:r>
              <a:rPr lang="en-US" altLang="ko-KR" sz="2800" dirty="0" smtClean="0">
                <a:ea typeface="Gulim" pitchFamily="34" charset="-127"/>
              </a:rPr>
              <a:t> in </a:t>
            </a:r>
            <a:r>
              <a:rPr lang="en-US" altLang="ko-KR" sz="2800" i="1" dirty="0" smtClean="0">
                <a:latin typeface="Times New Roman" pitchFamily="18" charset="0"/>
                <a:ea typeface="Gulim" pitchFamily="34" charset="-127"/>
              </a:rPr>
              <a:t>h</a:t>
            </a:r>
            <a:r>
              <a:rPr lang="en-US" altLang="ko-KR" sz="2800" dirty="0" smtClean="0">
                <a:ea typeface="Gulim" pitchFamily="34" charset="-127"/>
              </a:rPr>
              <a:t> iterations.</a:t>
            </a:r>
            <a:endParaRPr lang="en-US" altLang="ko-KR" sz="2800" i="1" dirty="0" smtClean="0">
              <a:ea typeface="Gulim" pitchFamily="34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ko-KR" sz="2800" dirty="0" smtClean="0">
                <a:ea typeface="Gulim" pitchFamily="34" charset="-127"/>
              </a:rPr>
              <a:t>(2)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800" dirty="0" smtClean="0"/>
              <a:t> is the unique ML codeword given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altLang="ko-KR" sz="2800" dirty="0" smtClean="0">
                <a:ea typeface="Gulim" pitchFamily="34" charset="-127"/>
                <a:sym typeface="Euclid Symbol"/>
              </a:rPr>
              <a:t>The  -</a:t>
            </a:r>
            <a:r>
              <a:rPr lang="en-US" sz="2800" dirty="0" smtClean="0">
                <a:ea typeface="Arial Unicode MS" pitchFamily="34" charset="-128"/>
                <a:cs typeface="Times New Roman" pitchFamily="18" charset="0"/>
              </a:rPr>
              <a:t>Weighted Min-Sum algorithm generalizes the attenuated max-product algorithm [Frey and </a:t>
            </a:r>
            <a:r>
              <a:rPr lang="en-US" sz="2800" dirty="0" err="1" smtClean="0">
                <a:ea typeface="Arial Unicode MS" pitchFamily="34" charset="-128"/>
                <a:cs typeface="Times New Roman" pitchFamily="18" charset="0"/>
              </a:rPr>
              <a:t>Koetter</a:t>
            </a:r>
            <a:r>
              <a:rPr lang="en-US" sz="2800" dirty="0" smtClean="0">
                <a:ea typeface="Arial Unicode MS" pitchFamily="34" charset="-128"/>
                <a:cs typeface="Times New Roman" pitchFamily="18" charset="0"/>
              </a:rPr>
              <a:t> ’00] [</a:t>
            </a:r>
            <a:r>
              <a:rPr lang="en-US" sz="2800" dirty="0" err="1" smtClean="0">
                <a:ea typeface="Arial Unicode MS" pitchFamily="34" charset="-128"/>
                <a:cs typeface="Times New Roman" pitchFamily="18" charset="0"/>
              </a:rPr>
              <a:t>Jian</a:t>
            </a:r>
            <a:r>
              <a:rPr lang="en-US" sz="2800" dirty="0" smtClean="0">
                <a:ea typeface="Arial Unicode MS" pitchFamily="34" charset="-128"/>
                <a:cs typeface="Times New Roman" pitchFamily="18" charset="0"/>
              </a:rPr>
              <a:t> and </a:t>
            </a:r>
            <a:r>
              <a:rPr lang="en-US" sz="2800" dirty="0" err="1" smtClean="0">
                <a:ea typeface="Arial Unicode MS" pitchFamily="34" charset="-128"/>
                <a:cs typeface="Times New Roman" pitchFamily="18" charset="0"/>
              </a:rPr>
              <a:t>Pfister</a:t>
            </a:r>
            <a:r>
              <a:rPr lang="en-US" sz="2800" dirty="0" smtClean="0">
                <a:ea typeface="Arial Unicode MS" pitchFamily="34" charset="-128"/>
                <a:cs typeface="Times New Roman" pitchFamily="18" charset="0"/>
              </a:rPr>
              <a:t> ’10].</a:t>
            </a:r>
          </a:p>
          <a:p>
            <a:pPr lvl="0" eaLnBrk="1" hangingPunct="1">
              <a:lnSpc>
                <a:spcPct val="90000"/>
              </a:lnSpc>
            </a:pPr>
            <a:endParaRPr lang="en-US" sz="2800" dirty="0" smtClean="0"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Open question: probabilistic analysis of local-optimality in the irregular case.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ko-KR" sz="2800" i="1" dirty="0" smtClean="0">
              <a:latin typeface="Times New Roman" pitchFamily="18" charset="0"/>
              <a:ea typeface="Gulim" pitchFamily="34" charset="-127"/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sz="2800" i="1" dirty="0" smtClean="0">
              <a:latin typeface="Times New Roman" pitchFamily="18" charset="0"/>
              <a:ea typeface="Gulim" pitchFamily="34" charset="-127"/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sz="2800" i="1" dirty="0" smtClean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Optimality Certificates for LP decoding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58838"/>
            <a:ext cx="8172450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Previous results: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Koetter</a:t>
            </a:r>
            <a:r>
              <a:rPr lang="en-US" sz="2000" dirty="0" smtClean="0"/>
              <a:t> and Vontobel ’06 – Characterized LP solutions and provide a criterion for certifying the optimality of a codeword for </a:t>
            </a:r>
            <a:r>
              <a:rPr lang="en-US" sz="2000" dirty="0" smtClean="0">
                <a:solidFill>
                  <a:srgbClr val="0066FF"/>
                </a:solidFill>
              </a:rPr>
              <a:t>LP decoding of regular LDPC codes</a:t>
            </a:r>
            <a:r>
              <a:rPr lang="en-US" sz="20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Characterization is based on combinatorial structure of </a:t>
            </a:r>
            <a:r>
              <a:rPr lang="en-US" sz="1600" dirty="0" smtClean="0">
                <a:solidFill>
                  <a:srgbClr val="0066FF"/>
                </a:solidFill>
              </a:rPr>
              <a:t>skinny trees of height </a:t>
            </a:r>
            <a:r>
              <a:rPr lang="en-US" sz="1600" i="1" dirty="0" smtClean="0">
                <a:solidFill>
                  <a:srgbClr val="0066FF"/>
                </a:solidFill>
                <a:latin typeface="+mj-lt"/>
              </a:rPr>
              <a:t>h</a:t>
            </a:r>
            <a:r>
              <a:rPr lang="en-US" sz="1600" dirty="0" smtClean="0"/>
              <a:t> in the factor graph. </a:t>
            </a:r>
            <a:r>
              <a:rPr lang="en-US" sz="1600" dirty="0" smtClean="0">
                <a:latin typeface="+mj-lt"/>
              </a:rPr>
              <a:t>(</a:t>
            </a:r>
            <a:r>
              <a:rPr lang="en-US" sz="1600" i="1" dirty="0" smtClean="0">
                <a:latin typeface="+mj-lt"/>
              </a:rPr>
              <a:t>h</a:t>
            </a:r>
            <a:r>
              <a:rPr lang="en-US" sz="1600" dirty="0" smtClean="0">
                <a:latin typeface="+mj-lt"/>
              </a:rPr>
              <a:t>&lt;</a:t>
            </a:r>
            <a:r>
              <a:rPr lang="en-US" sz="1600" dirty="0" smtClean="0">
                <a:latin typeface="+mj-lt"/>
                <a:sym typeface="Euclid Extra"/>
              </a:rPr>
              <a:t></a:t>
            </a:r>
            <a:r>
              <a:rPr lang="en-US" sz="1600" dirty="0" smtClean="0">
                <a:latin typeface="+mj-lt"/>
              </a:rPr>
              <a:t>girth(</a:t>
            </a:r>
            <a:r>
              <a:rPr lang="en-US" sz="1600" i="1" dirty="0" smtClean="0">
                <a:latin typeface="+mj-lt"/>
              </a:rPr>
              <a:t>G</a:t>
            </a:r>
            <a:r>
              <a:rPr lang="en-US" sz="1600" dirty="0" smtClean="0">
                <a:latin typeface="+mj-lt"/>
              </a:rPr>
              <a:t>))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Arora</a:t>
            </a:r>
            <a:r>
              <a:rPr lang="en-US" sz="2000" dirty="0" smtClean="0"/>
              <a:t>, </a:t>
            </a:r>
            <a:r>
              <a:rPr lang="en-US" sz="2000" dirty="0" err="1" smtClean="0"/>
              <a:t>Daskalakis</a:t>
            </a:r>
            <a:r>
              <a:rPr lang="en-US" sz="2000" dirty="0" smtClean="0"/>
              <a:t> and </a:t>
            </a:r>
            <a:r>
              <a:rPr lang="en-US" sz="2000" dirty="0" err="1" smtClean="0"/>
              <a:t>Steurer</a:t>
            </a:r>
            <a:r>
              <a:rPr lang="en-US" sz="2000" dirty="0" smtClean="0"/>
              <a:t> ’09 – Certificate for </a:t>
            </a:r>
            <a:r>
              <a:rPr lang="en-US" sz="2000" dirty="0" smtClean="0">
                <a:solidFill>
                  <a:srgbClr val="0066FF"/>
                </a:solidFill>
              </a:rPr>
              <a:t>LP decoding of regular LDPC codes</a:t>
            </a:r>
            <a:r>
              <a:rPr lang="en-US" sz="2000" dirty="0" smtClean="0"/>
              <a:t> over BSC. </a:t>
            </a:r>
            <a:br>
              <a:rPr lang="en-US" sz="2000" dirty="0" smtClean="0"/>
            </a:br>
            <a:r>
              <a:rPr lang="en-US" sz="2000" dirty="0" smtClean="0"/>
              <a:t>Extension to MBIOS channels in [Halabi-Even ’10].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Certificate characterization is based on </a:t>
            </a:r>
            <a:r>
              <a:rPr lang="en-US" sz="1600" dirty="0" smtClean="0">
                <a:solidFill>
                  <a:srgbClr val="0066FF"/>
                </a:solidFill>
              </a:rPr>
              <a:t>weighted skinny trees of height </a:t>
            </a:r>
            <a:r>
              <a:rPr lang="en-US" sz="1600" i="1" dirty="0" smtClean="0">
                <a:solidFill>
                  <a:srgbClr val="0066FF"/>
                </a:solidFill>
                <a:latin typeface="+mj-lt"/>
              </a:rPr>
              <a:t>h</a:t>
            </a:r>
            <a:r>
              <a:rPr lang="en-US" sz="1600" dirty="0" smtClean="0">
                <a:solidFill>
                  <a:srgbClr val="0066FF"/>
                </a:solidFill>
              </a:rPr>
              <a:t>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+mn-ea"/>
              </a:rPr>
              <a:t>(</a:t>
            </a:r>
            <a:r>
              <a:rPr lang="en-US" sz="1600" i="1" dirty="0" smtClean="0">
                <a:solidFill>
                  <a:srgbClr val="000000"/>
                </a:solidFill>
                <a:latin typeface="Times New Roman"/>
                <a:ea typeface="+mn-ea"/>
              </a:rPr>
              <a:t>h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+mn-ea"/>
              </a:rPr>
              <a:t>&lt;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+mn-ea"/>
                <a:sym typeface="Euclid Extra"/>
              </a:rPr>
              <a:t>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+mn-ea"/>
              </a:rPr>
              <a:t>girth(</a:t>
            </a:r>
            <a:r>
              <a:rPr lang="en-US" sz="1600" i="1" dirty="0" smtClean="0">
                <a:solidFill>
                  <a:srgbClr val="000000"/>
                </a:solidFill>
                <a:latin typeface="Times New Roman"/>
                <a:ea typeface="+mn-ea"/>
              </a:rPr>
              <a:t>G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+mn-ea"/>
              </a:rPr>
              <a:t>))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/>
              <a:t>Note: Bounds on the word error probability of LP decoding are computed by analyzing the certificates. </a:t>
            </a:r>
            <a:br>
              <a:rPr lang="en-US" sz="2000" dirty="0" smtClean="0"/>
            </a:br>
            <a:r>
              <a:rPr lang="en-US" sz="2000" dirty="0" smtClean="0"/>
              <a:t>By introducing layer weights, ADS certificate occurs with high probability for much larger noise rates.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Vontobel</a:t>
            </a:r>
            <a:r>
              <a:rPr lang="en-US" sz="2000" dirty="0" smtClean="0"/>
              <a:t> ’10 – Implies a certificate for </a:t>
            </a:r>
            <a:r>
              <a:rPr lang="en-US" sz="2000" dirty="0" smtClean="0">
                <a:solidFill>
                  <a:srgbClr val="0066FF"/>
                </a:solidFill>
              </a:rPr>
              <a:t>LP decoding of Tanner codes</a:t>
            </a:r>
            <a:r>
              <a:rPr lang="en-US" sz="2000" dirty="0" smtClean="0"/>
              <a:t> based on </a:t>
            </a:r>
            <a:r>
              <a:rPr lang="en-US" sz="2000" dirty="0" smtClean="0">
                <a:solidFill>
                  <a:srgbClr val="0066FF"/>
                </a:solidFill>
              </a:rPr>
              <a:t>weighted skinny </a:t>
            </a:r>
            <a:r>
              <a:rPr lang="en-US" sz="2000" dirty="0" err="1" smtClean="0">
                <a:solidFill>
                  <a:srgbClr val="0066FF"/>
                </a:solidFill>
              </a:rPr>
              <a:t>subtrees</a:t>
            </a:r>
            <a:r>
              <a:rPr lang="en-US" sz="2000" dirty="0" smtClean="0">
                <a:solidFill>
                  <a:srgbClr val="0066FF"/>
                </a:solidFill>
              </a:rPr>
              <a:t> of graph covers.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Optimality Certificates for LP decoding – Summary of Main Techniques</a:t>
            </a:r>
            <a:endParaRPr lang="he-IL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2757" y="866362"/>
          <a:ext cx="8667612" cy="33514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43760"/>
                <a:gridCol w="2674032"/>
                <a:gridCol w="1849820"/>
              </a:tblGrid>
              <a:tr h="438879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Current work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[KV06,ADS09,HE10]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48932"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>
                          <a:latin typeface="+mj-lt"/>
                        </a:rPr>
                        <a:t>h</a:t>
                      </a:r>
                      <a:r>
                        <a:rPr lang="en-US" baseline="0" dirty="0" smtClean="0"/>
                        <a:t> is unbounded. characterization uses  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computation trees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&lt;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sym typeface="Euclid Extra"/>
                        </a:rPr>
                        <a:t>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girth(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  <a:p>
                      <a:pPr algn="l" rtl="0"/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Girth</a:t>
                      </a:r>
                      <a:endParaRPr lang="he-IL" dirty="0"/>
                    </a:p>
                  </a:txBody>
                  <a:tcPr/>
                </a:tc>
              </a:tr>
              <a:tr h="914094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Irregular</a:t>
                      </a:r>
                      <a:r>
                        <a:rPr lang="en-US" dirty="0" smtClean="0"/>
                        <a:t> factor</a:t>
                      </a:r>
                      <a:r>
                        <a:rPr lang="en-US" baseline="0" dirty="0" smtClean="0"/>
                        <a:t> graph – </a:t>
                      </a:r>
                    </a:p>
                    <a:p>
                      <a:pPr algn="l" rtl="0"/>
                      <a:r>
                        <a:rPr lang="en-US" baseline="0" dirty="0" smtClean="0"/>
                        <a:t>normalization by node degrees.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Regular</a:t>
                      </a:r>
                      <a:r>
                        <a:rPr lang="en-US" baseline="0" dirty="0" smtClean="0"/>
                        <a:t> factor graph.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Regularity</a:t>
                      </a:r>
                      <a:endParaRPr lang="he-IL" dirty="0"/>
                    </a:p>
                  </a:txBody>
                  <a:tcPr/>
                </a:tc>
              </a:tr>
              <a:tr h="94953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Linear Codes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Tighter relaxation </a:t>
                      </a:r>
                      <a:r>
                        <a:rPr lang="en-US" dirty="0" smtClean="0"/>
                        <a:t>for the</a:t>
                      </a:r>
                      <a:r>
                        <a:rPr lang="en-US" baseline="0" dirty="0" smtClean="0"/>
                        <a:t> generalized f</a:t>
                      </a:r>
                      <a:r>
                        <a:rPr lang="en-US" dirty="0" smtClean="0"/>
                        <a:t>undamental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polytope</a:t>
                      </a:r>
                      <a:r>
                        <a:rPr lang="en-US" baseline="0" dirty="0" smtClean="0"/>
                        <a:t>.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Parity code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Check Nodes / Constraints</a:t>
                      </a:r>
                    </a:p>
                    <a:p>
                      <a:pPr algn="ctr" rtl="0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017" y="4229095"/>
            <a:ext cx="2300861" cy="256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50"/>
            <a:ext cx="9144000" cy="1143000"/>
          </a:xfrm>
        </p:spPr>
        <p:txBody>
          <a:bodyPr/>
          <a:lstStyle/>
          <a:p>
            <a:r>
              <a:rPr lang="en-US" sz="3600" dirty="0" smtClean="0"/>
              <a:t>Error Correcting Codes for </a:t>
            </a:r>
            <a:r>
              <a:rPr lang="en-US" sz="3600" dirty="0" err="1" smtClean="0"/>
              <a:t>Memoryless</a:t>
            </a:r>
            <a:r>
              <a:rPr lang="en-US" sz="3600" dirty="0" smtClean="0"/>
              <a:t>   Binary-Input Output-Symmetric Channels (2)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6914"/>
            <a:ext cx="7772400" cy="5183187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pPr eaLnBrk="1" hangingPunct="1"/>
            <a:endParaRPr lang="en-US" sz="20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rgbClr val="0066FF"/>
                </a:solidFill>
              </a:rPr>
              <a:t>Log-Likelihood Ratio (LLR) </a:t>
            </a:r>
            <a:r>
              <a:rPr lang="en-US" sz="22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200" i="1" baseline="-25000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200" dirty="0" smtClean="0">
                <a:sym typeface="Symbol" pitchFamily="18" charset="2"/>
              </a:rPr>
              <a:t> for a received observation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200" dirty="0" smtClean="0">
                <a:sym typeface="Symbol" pitchFamily="18" charset="2"/>
              </a:rPr>
              <a:t>: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lvl="1" eaLnBrk="1" hangingPunct="1"/>
            <a:endParaRPr lang="en-US" sz="1800" i="1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 eaLnBrk="1" hangingPunct="1"/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more likely to be ‘0’</a:t>
            </a:r>
            <a:endParaRPr lang="en-US" sz="1800" dirty="0" smtClean="0"/>
          </a:p>
          <a:p>
            <a:pPr lvl="1" eaLnBrk="1" hangingPunct="1"/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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more likely to be ‘1’</a:t>
            </a:r>
          </a:p>
          <a:p>
            <a:pPr lvl="1" eaLnBrk="1" hangingPunct="1"/>
            <a:endParaRPr lang="en-US" sz="1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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y : </a:t>
            </a:r>
            <a:r>
              <a:rPr lang="en-US" sz="2200" dirty="0" smtClean="0">
                <a:sym typeface="Symbol" pitchFamily="18" charset="2"/>
              </a:rPr>
              <a:t>i</a:t>
            </a:r>
            <a:r>
              <a:rPr lang="en-US" sz="2200" dirty="0" smtClean="0"/>
              <a:t>njective mapping </a:t>
            </a:r>
            <a:r>
              <a:rPr lang="en-US" sz="2200" dirty="0" smtClean="0">
                <a:sym typeface="Euclid Symbol"/>
              </a:rPr>
              <a:t>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66FF"/>
                </a:solidFill>
              </a:rPr>
              <a:t>replace </a:t>
            </a:r>
            <a:r>
              <a:rPr lang="en-US" sz="2200" i="1" dirty="0" smtClean="0">
                <a:solidFill>
                  <a:srgbClr val="0066FF"/>
                </a:solidFill>
                <a:latin typeface="+mj-lt"/>
              </a:rPr>
              <a:t>y</a:t>
            </a:r>
            <a:r>
              <a:rPr lang="en-US" sz="2200" dirty="0" smtClean="0">
                <a:solidFill>
                  <a:srgbClr val="0066FF"/>
                </a:solidFill>
              </a:rPr>
              <a:t> by </a:t>
            </a:r>
            <a:r>
              <a:rPr lang="en-US" sz="2200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endParaRPr lang="en-US" sz="2200" dirty="0" smtClean="0">
              <a:solidFill>
                <a:srgbClr val="0066FF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618940" y="1464036"/>
            <a:ext cx="11049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 smtClean="0"/>
              <a:t>Noisy</a:t>
            </a:r>
            <a:endParaRPr lang="en-US" sz="1800" b="0" dirty="0"/>
          </a:p>
          <a:p>
            <a:pPr algn="ctr"/>
            <a:r>
              <a:rPr lang="en-US" sz="1800" b="0" dirty="0"/>
              <a:t>Channel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548910" y="1465539"/>
            <a:ext cx="11049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/>
              <a:t>Channel </a:t>
            </a:r>
          </a:p>
          <a:p>
            <a:pPr algn="ctr"/>
            <a:r>
              <a:rPr lang="en-US" sz="1800" b="0" dirty="0"/>
              <a:t>Decoding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91113" y="1463951"/>
            <a:ext cx="11049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/>
              <a:t>Channel </a:t>
            </a:r>
          </a:p>
          <a:p>
            <a:pPr algn="ctr"/>
            <a:r>
              <a:rPr lang="en-US" sz="1800" b="0" dirty="0"/>
              <a:t>Encoding</a:t>
            </a:r>
          </a:p>
        </p:txBody>
      </p:sp>
      <p:cxnSp>
        <p:nvCxnSpPr>
          <p:cNvPr id="8" name="AutoShape 12"/>
          <p:cNvCxnSpPr>
            <a:cxnSpLocks noChangeShapeType="1"/>
            <a:stCxn id="7" idx="3"/>
            <a:endCxn id="5" idx="1"/>
          </p:cNvCxnSpPr>
          <p:nvPr/>
        </p:nvCxnSpPr>
        <p:spPr bwMode="auto">
          <a:xfrm>
            <a:off x="1596013" y="1802089"/>
            <a:ext cx="2022927" cy="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" name="AutoShape 13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4723840" y="1802174"/>
            <a:ext cx="1825070" cy="15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8"/>
          <p:cNvCxnSpPr>
            <a:cxnSpLocks noChangeShapeType="1"/>
            <a:stCxn id="6" idx="3"/>
          </p:cNvCxnSpPr>
          <p:nvPr/>
        </p:nvCxnSpPr>
        <p:spPr bwMode="auto">
          <a:xfrm>
            <a:off x="7653810" y="1803676"/>
            <a:ext cx="10350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656513" y="1284288"/>
          <a:ext cx="1308100" cy="574675"/>
        </p:xfrm>
        <a:graphic>
          <a:graphicData uri="http://schemas.openxmlformats.org/presentationml/2006/ole">
            <p:oleObj spid="_x0000_s256002" name="Equation" r:id="rId4" imgW="634680" imgH="279360" progId="Equation.DSMT4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789113" y="1331913"/>
          <a:ext cx="1631950" cy="503237"/>
        </p:xfrm>
        <a:graphic>
          <a:graphicData uri="http://schemas.openxmlformats.org/presentationml/2006/ole">
            <p:oleObj spid="_x0000_s256003" name="Equation" r:id="rId5" imgW="901440" imgH="279360" progId="Equation.DSMT4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322155" y="1343025"/>
          <a:ext cx="1050925" cy="468313"/>
        </p:xfrm>
        <a:graphic>
          <a:graphicData uri="http://schemas.openxmlformats.org/presentationml/2006/ole">
            <p:oleObj spid="_x0000_s256004" name="Equation" r:id="rId6" imgW="507960" imgH="228600" progId="Equation.DSMT4">
              <p:embed/>
            </p:oleObj>
          </a:graphicData>
        </a:graphic>
      </p:graphicFrame>
      <p:graphicFrame>
        <p:nvGraphicFramePr>
          <p:cNvPr id="158726" name="Object 4"/>
          <p:cNvGraphicFramePr>
            <a:graphicFrameLocks noChangeAspect="1"/>
          </p:cNvGraphicFramePr>
          <p:nvPr/>
        </p:nvGraphicFramePr>
        <p:xfrm>
          <a:off x="2776344" y="3306776"/>
          <a:ext cx="3300707" cy="935668"/>
        </p:xfrm>
        <a:graphic>
          <a:graphicData uri="http://schemas.openxmlformats.org/presentationml/2006/ole">
            <p:oleObj spid="_x0000_s256005" name="Equation" r:id="rId7" imgW="1879560" imgH="533160" progId="Equation.DSMT4">
              <p:embed/>
            </p:oleObj>
          </a:graphicData>
        </a:graphic>
      </p:graphicFrame>
      <p:sp>
        <p:nvSpPr>
          <p:cNvPr id="40" name="Rectangle 39"/>
          <p:cNvSpPr/>
          <p:nvPr/>
        </p:nvSpPr>
        <p:spPr>
          <a:xfrm>
            <a:off x="2000057" y="1848563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 dirty="0" smtClean="0">
                <a:solidFill>
                  <a:srgbClr val="0066FF"/>
                </a:solidFill>
              </a:rPr>
              <a:t>codeword</a:t>
            </a:r>
            <a:endParaRPr lang="he-IL" sz="1800" b="0" dirty="0">
              <a:solidFill>
                <a:srgbClr val="0066F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51690" y="1833909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noisy codeword</a:t>
            </a:r>
            <a:endParaRPr lang="he-IL" sz="1800" b="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82310" y="1356191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kern="0" dirty="0" smtClean="0">
                <a:solidFill>
                  <a:srgbClr val="0066FF"/>
                </a:solidFill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400" b="0" kern="0" dirty="0" smtClean="0">
                <a:solidFill>
                  <a:srgbClr val="0066FF"/>
                </a:solidFill>
                <a:ea typeface="+mn-ea"/>
                <a:cs typeface="Times New Roman" pitchFamily="18" charset="0"/>
                <a:sym typeface="Symbol" pitchFamily="18" charset="2"/>
              </a:rPr>
              <a:t>(   )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Optimality Certificates for LP decoding – Summary of Main Techniques</a:t>
            </a:r>
            <a:endParaRPr lang="he-IL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2757" y="866362"/>
          <a:ext cx="8667612" cy="454016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43760"/>
                <a:gridCol w="2674032"/>
                <a:gridCol w="1849820"/>
              </a:tblGrid>
              <a:tr h="438879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Current work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[KV06,ADS09,HE10]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48932"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>
                          <a:latin typeface="+mj-lt"/>
                        </a:rPr>
                        <a:t>h</a:t>
                      </a:r>
                      <a:r>
                        <a:rPr lang="en-US" baseline="0" dirty="0" smtClean="0"/>
                        <a:t> is unbounded. characterization uses 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computation trees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&lt;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sym typeface="Euclid Extra"/>
                        </a:rPr>
                        <a:t>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girth(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Girth</a:t>
                      </a:r>
                      <a:endParaRPr lang="he-IL" dirty="0"/>
                    </a:p>
                  </a:txBody>
                  <a:tcPr/>
                </a:tc>
              </a:tr>
              <a:tr h="914094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Irregular</a:t>
                      </a:r>
                      <a:r>
                        <a:rPr lang="en-US" dirty="0" smtClean="0"/>
                        <a:t> factor</a:t>
                      </a:r>
                      <a:r>
                        <a:rPr lang="en-US" baseline="0" dirty="0" smtClean="0"/>
                        <a:t> graph – </a:t>
                      </a:r>
                    </a:p>
                    <a:p>
                      <a:pPr algn="l" rtl="0"/>
                      <a:r>
                        <a:rPr lang="en-US" baseline="0" dirty="0" smtClean="0"/>
                        <a:t>normalization by node degrees.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Regular</a:t>
                      </a:r>
                      <a:r>
                        <a:rPr lang="en-US" baseline="0" dirty="0" smtClean="0"/>
                        <a:t> factor graph.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Regularity</a:t>
                      </a:r>
                      <a:endParaRPr lang="he-IL" dirty="0"/>
                    </a:p>
                  </a:txBody>
                  <a:tcPr/>
                </a:tc>
              </a:tr>
              <a:tr h="94953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Linear Codes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Tighter relaxation </a:t>
                      </a:r>
                      <a:r>
                        <a:rPr lang="en-US" dirty="0" smtClean="0"/>
                        <a:t>for the</a:t>
                      </a:r>
                      <a:r>
                        <a:rPr lang="en-US" baseline="0" dirty="0" smtClean="0"/>
                        <a:t> generalized f</a:t>
                      </a:r>
                      <a:r>
                        <a:rPr lang="en-US" dirty="0" smtClean="0"/>
                        <a:t>undamental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polytope</a:t>
                      </a:r>
                      <a:r>
                        <a:rPr lang="en-US" baseline="0" dirty="0" smtClean="0"/>
                        <a:t>.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Parity code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Check Nodes / Constraints</a:t>
                      </a:r>
                    </a:p>
                    <a:p>
                      <a:pPr algn="ctr" rtl="0"/>
                      <a:endParaRPr lang="he-IL" dirty="0"/>
                    </a:p>
                  </a:txBody>
                  <a:tcPr/>
                </a:tc>
              </a:tr>
              <a:tr h="104893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“fat”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sz="1800" dirty="0" smtClean="0"/>
                        <a:t>Certificates</a:t>
                      </a:r>
                      <a:r>
                        <a:rPr lang="en-US" sz="1800" baseline="0" dirty="0" smtClean="0"/>
                        <a:t> based on </a:t>
                      </a:r>
                      <a:r>
                        <a:rPr lang="en-US" sz="1800" dirty="0" smtClean="0"/>
                        <a:t>“fat” structures likely to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occur with high probability for larger noise rates.</a:t>
                      </a:r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Not necessarily a valid configuration!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“skinny”</a:t>
                      </a:r>
                    </a:p>
                    <a:p>
                      <a:pPr algn="l" rtl="0"/>
                      <a:r>
                        <a:rPr lang="en-US" dirty="0" smtClean="0"/>
                        <a:t>Locally </a:t>
                      </a:r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satisfies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 parity checks</a:t>
                      </a:r>
                      <a:r>
                        <a:rPr lang="en-US" baseline="0" dirty="0" smtClean="0"/>
                        <a:t>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Deviations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418241" y="5381890"/>
            <a:ext cx="1696559" cy="1463047"/>
            <a:chOff x="3545" y="1673"/>
            <a:chExt cx="2194" cy="218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566" y="2683"/>
              <a:ext cx="27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400" b="0" i="1" dirty="0">
                  <a:cs typeface="Times New Roman" pitchFamily="18" charset="0"/>
                </a:rPr>
                <a:t>v</a:t>
              </a:r>
              <a:r>
                <a:rPr lang="en-US" sz="1400" b="0" baseline="-25000" dirty="0">
                  <a:cs typeface="Times New Roman" pitchFamily="18" charset="0"/>
                </a:rPr>
                <a:t>0</a:t>
              </a:r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543" y="1671"/>
              <a:ext cx="2194" cy="2184"/>
              <a:chOff x="1375" y="809"/>
              <a:chExt cx="2567" cy="2507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2637" y="2014"/>
                <a:ext cx="59" cy="4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0" name="AutoShape 9"/>
              <p:cNvCxnSpPr>
                <a:cxnSpLocks noChangeShapeType="1"/>
                <a:stCxn id="9" idx="4"/>
                <a:endCxn id="11" idx="0"/>
              </p:cNvCxnSpPr>
              <p:nvPr/>
            </p:nvCxnSpPr>
            <p:spPr bwMode="auto">
              <a:xfrm flipH="1">
                <a:off x="2661" y="2064"/>
                <a:ext cx="4" cy="19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634" y="2259"/>
                <a:ext cx="54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2" name="AutoShape 11"/>
              <p:cNvCxnSpPr>
                <a:cxnSpLocks noChangeShapeType="1"/>
                <a:stCxn id="11" idx="2"/>
                <a:endCxn id="13" idx="0"/>
              </p:cNvCxnSpPr>
              <p:nvPr/>
            </p:nvCxnSpPr>
            <p:spPr bwMode="auto">
              <a:xfrm>
                <a:off x="2661" y="2307"/>
                <a:ext cx="6" cy="2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2640" y="2536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2724" y="2822"/>
                <a:ext cx="55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2693" y="3273"/>
                <a:ext cx="54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2855" y="3260"/>
                <a:ext cx="52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3015" y="3221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2770" y="3270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2934" y="3244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0" name="AutoShape 19"/>
              <p:cNvCxnSpPr>
                <a:cxnSpLocks noChangeShapeType="1"/>
                <a:stCxn id="14" idx="2"/>
                <a:endCxn id="15" idx="0"/>
              </p:cNvCxnSpPr>
              <p:nvPr/>
            </p:nvCxnSpPr>
            <p:spPr bwMode="auto">
              <a:xfrm flipH="1">
                <a:off x="2720" y="2865"/>
                <a:ext cx="31" cy="4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AutoShape 20"/>
              <p:cNvCxnSpPr>
                <a:cxnSpLocks noChangeShapeType="1"/>
                <a:stCxn id="14" idx="2"/>
                <a:endCxn id="18" idx="0"/>
              </p:cNvCxnSpPr>
              <p:nvPr/>
            </p:nvCxnSpPr>
            <p:spPr bwMode="auto">
              <a:xfrm>
                <a:off x="2751" y="2865"/>
                <a:ext cx="46" cy="4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" name="AutoShape 21"/>
              <p:cNvCxnSpPr>
                <a:cxnSpLocks noChangeShapeType="1"/>
                <a:stCxn id="14" idx="2"/>
                <a:endCxn id="16" idx="0"/>
              </p:cNvCxnSpPr>
              <p:nvPr/>
            </p:nvCxnSpPr>
            <p:spPr bwMode="auto">
              <a:xfrm>
                <a:off x="2751" y="2865"/>
                <a:ext cx="130" cy="3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" name="AutoShape 22"/>
              <p:cNvCxnSpPr>
                <a:cxnSpLocks noChangeShapeType="1"/>
                <a:stCxn id="14" idx="2"/>
                <a:endCxn id="19" idx="0"/>
              </p:cNvCxnSpPr>
              <p:nvPr/>
            </p:nvCxnSpPr>
            <p:spPr bwMode="auto">
              <a:xfrm>
                <a:off x="2751" y="2865"/>
                <a:ext cx="210" cy="37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" name="AutoShape 23"/>
              <p:cNvCxnSpPr>
                <a:cxnSpLocks noChangeShapeType="1"/>
                <a:stCxn id="14" idx="2"/>
                <a:endCxn id="17" idx="0"/>
              </p:cNvCxnSpPr>
              <p:nvPr/>
            </p:nvCxnSpPr>
            <p:spPr bwMode="auto">
              <a:xfrm>
                <a:off x="2751" y="2865"/>
                <a:ext cx="291" cy="3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2557" y="2822"/>
                <a:ext cx="56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2268" y="3213"/>
                <a:ext cx="54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2435" y="3256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2607" y="3273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2352" y="3241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2520" y="327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1" name="AutoShape 30"/>
              <p:cNvCxnSpPr>
                <a:cxnSpLocks noChangeShapeType="1"/>
                <a:stCxn id="25" idx="2"/>
                <a:endCxn id="26" idx="0"/>
              </p:cNvCxnSpPr>
              <p:nvPr/>
            </p:nvCxnSpPr>
            <p:spPr bwMode="auto">
              <a:xfrm flipH="1">
                <a:off x="2296" y="2865"/>
                <a:ext cx="290" cy="3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" name="AutoShape 31"/>
              <p:cNvCxnSpPr>
                <a:cxnSpLocks noChangeShapeType="1"/>
                <a:stCxn id="25" idx="2"/>
                <a:endCxn id="29" idx="0"/>
              </p:cNvCxnSpPr>
              <p:nvPr/>
            </p:nvCxnSpPr>
            <p:spPr bwMode="auto">
              <a:xfrm flipH="1">
                <a:off x="2379" y="2865"/>
                <a:ext cx="207" cy="3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" name="AutoShape 32"/>
              <p:cNvCxnSpPr>
                <a:cxnSpLocks noChangeShapeType="1"/>
                <a:stCxn id="25" idx="2"/>
                <a:endCxn id="27" idx="0"/>
              </p:cNvCxnSpPr>
              <p:nvPr/>
            </p:nvCxnSpPr>
            <p:spPr bwMode="auto">
              <a:xfrm flipH="1">
                <a:off x="2461" y="2865"/>
                <a:ext cx="125" cy="3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4" name="AutoShape 33"/>
              <p:cNvCxnSpPr>
                <a:cxnSpLocks noChangeShapeType="1"/>
                <a:stCxn id="25" idx="2"/>
                <a:endCxn id="30" idx="0"/>
              </p:cNvCxnSpPr>
              <p:nvPr/>
            </p:nvCxnSpPr>
            <p:spPr bwMode="auto">
              <a:xfrm flipH="1">
                <a:off x="2546" y="2865"/>
                <a:ext cx="40" cy="4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AutoShape 34"/>
              <p:cNvCxnSpPr>
                <a:cxnSpLocks noChangeShapeType="1"/>
                <a:stCxn id="25" idx="2"/>
                <a:endCxn id="28" idx="0"/>
              </p:cNvCxnSpPr>
              <p:nvPr/>
            </p:nvCxnSpPr>
            <p:spPr bwMode="auto">
              <a:xfrm>
                <a:off x="2586" y="2865"/>
                <a:ext cx="48" cy="4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" name="AutoShape 35"/>
              <p:cNvCxnSpPr>
                <a:cxnSpLocks noChangeShapeType="1"/>
              </p:cNvCxnSpPr>
              <p:nvPr/>
            </p:nvCxnSpPr>
            <p:spPr bwMode="auto">
              <a:xfrm>
                <a:off x="2682" y="330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" name="AutoShape 36"/>
              <p:cNvCxnSpPr>
                <a:cxnSpLocks noChangeShapeType="1"/>
              </p:cNvCxnSpPr>
              <p:nvPr/>
            </p:nvCxnSpPr>
            <p:spPr bwMode="auto">
              <a:xfrm>
                <a:off x="2682" y="330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" name="AutoShape 37"/>
              <p:cNvCxnSpPr>
                <a:cxnSpLocks noChangeShapeType="1"/>
              </p:cNvCxnSpPr>
              <p:nvPr/>
            </p:nvCxnSpPr>
            <p:spPr bwMode="auto">
              <a:xfrm>
                <a:off x="2682" y="330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AutoShape 38"/>
              <p:cNvCxnSpPr>
                <a:cxnSpLocks noChangeShapeType="1"/>
                <a:stCxn id="25" idx="0"/>
                <a:endCxn id="13" idx="4"/>
              </p:cNvCxnSpPr>
              <p:nvPr/>
            </p:nvCxnSpPr>
            <p:spPr bwMode="auto">
              <a:xfrm flipV="1">
                <a:off x="2586" y="2578"/>
                <a:ext cx="81" cy="2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" name="AutoShape 39"/>
              <p:cNvCxnSpPr>
                <a:cxnSpLocks noChangeShapeType="1"/>
                <a:stCxn id="14" idx="0"/>
                <a:endCxn id="13" idx="4"/>
              </p:cNvCxnSpPr>
              <p:nvPr/>
            </p:nvCxnSpPr>
            <p:spPr bwMode="auto">
              <a:xfrm flipH="1" flipV="1">
                <a:off x="2667" y="2578"/>
                <a:ext cx="84" cy="2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 rot="-2504742">
                <a:off x="2973" y="2418"/>
                <a:ext cx="52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 rot="-2504742">
                <a:off x="3216" y="2574"/>
                <a:ext cx="55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 rot="-2504742">
                <a:off x="3479" y="2931"/>
                <a:ext cx="52" cy="46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 rot="-2504742">
                <a:off x="3593" y="281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 rot="-2504742">
                <a:off x="3686" y="2667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 rot="-2504742">
                <a:off x="3535" y="2875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Oval 46"/>
              <p:cNvSpPr>
                <a:spLocks noChangeArrowheads="1"/>
              </p:cNvSpPr>
              <p:nvPr/>
            </p:nvSpPr>
            <p:spPr bwMode="auto">
              <a:xfrm rot="-2504742">
                <a:off x="3643" y="2741"/>
                <a:ext cx="51" cy="4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8" name="AutoShape 47"/>
              <p:cNvCxnSpPr>
                <a:cxnSpLocks noChangeShapeType="1"/>
                <a:stCxn id="42" idx="2"/>
                <a:endCxn id="43" idx="0"/>
              </p:cNvCxnSpPr>
              <p:nvPr/>
            </p:nvCxnSpPr>
            <p:spPr bwMode="auto">
              <a:xfrm>
                <a:off x="3259" y="2615"/>
                <a:ext cx="232" cy="3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9" name="AutoShape 48"/>
              <p:cNvCxnSpPr>
                <a:cxnSpLocks noChangeShapeType="1"/>
                <a:stCxn id="42" idx="2"/>
                <a:endCxn id="46" idx="0"/>
              </p:cNvCxnSpPr>
              <p:nvPr/>
            </p:nvCxnSpPr>
            <p:spPr bwMode="auto">
              <a:xfrm>
                <a:off x="3259" y="2615"/>
                <a:ext cx="288" cy="2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" name="AutoShape 49"/>
              <p:cNvCxnSpPr>
                <a:cxnSpLocks noChangeShapeType="1"/>
                <a:stCxn id="42" idx="2"/>
                <a:endCxn id="44" idx="0"/>
              </p:cNvCxnSpPr>
              <p:nvPr/>
            </p:nvCxnSpPr>
            <p:spPr bwMode="auto">
              <a:xfrm>
                <a:off x="3259" y="2615"/>
                <a:ext cx="345" cy="2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" name="AutoShape 50"/>
              <p:cNvCxnSpPr>
                <a:cxnSpLocks noChangeShapeType="1"/>
                <a:stCxn id="42" idx="2"/>
                <a:endCxn id="47" idx="0"/>
              </p:cNvCxnSpPr>
              <p:nvPr/>
            </p:nvCxnSpPr>
            <p:spPr bwMode="auto">
              <a:xfrm>
                <a:off x="3259" y="2615"/>
                <a:ext cx="392" cy="128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2" name="AutoShape 51"/>
              <p:cNvCxnSpPr>
                <a:cxnSpLocks noChangeShapeType="1"/>
                <a:stCxn id="42" idx="2"/>
                <a:endCxn id="45" idx="0"/>
              </p:cNvCxnSpPr>
              <p:nvPr/>
            </p:nvCxnSpPr>
            <p:spPr bwMode="auto">
              <a:xfrm>
                <a:off x="3259" y="2615"/>
                <a:ext cx="439" cy="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 rot="-2504742">
                <a:off x="3093" y="2689"/>
                <a:ext cx="55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 rot="-2504742">
                <a:off x="3125" y="3183"/>
                <a:ext cx="54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 rot="-2504742">
                <a:off x="3274" y="310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 rot="-2504742">
                <a:off x="3415" y="2992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Oval 56"/>
              <p:cNvSpPr>
                <a:spLocks noChangeArrowheads="1"/>
              </p:cNvSpPr>
              <p:nvPr/>
            </p:nvSpPr>
            <p:spPr bwMode="auto">
              <a:xfrm rot="-2504742">
                <a:off x="3205" y="3147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 rot="-2504742">
                <a:off x="3349" y="3050"/>
                <a:ext cx="52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9" name="AutoShape 58"/>
              <p:cNvCxnSpPr>
                <a:cxnSpLocks noChangeShapeType="1"/>
                <a:stCxn id="53" idx="2"/>
                <a:endCxn id="54" idx="0"/>
              </p:cNvCxnSpPr>
              <p:nvPr/>
            </p:nvCxnSpPr>
            <p:spPr bwMode="auto">
              <a:xfrm>
                <a:off x="3136" y="2731"/>
                <a:ext cx="1" cy="4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0" name="AutoShape 59"/>
              <p:cNvCxnSpPr>
                <a:cxnSpLocks noChangeShapeType="1"/>
                <a:stCxn id="53" idx="2"/>
                <a:endCxn id="57" idx="0"/>
              </p:cNvCxnSpPr>
              <p:nvPr/>
            </p:nvCxnSpPr>
            <p:spPr bwMode="auto">
              <a:xfrm>
                <a:off x="3136" y="2731"/>
                <a:ext cx="81" cy="4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1" name="AutoShape 60"/>
              <p:cNvCxnSpPr>
                <a:cxnSpLocks noChangeShapeType="1"/>
                <a:stCxn id="53" idx="2"/>
                <a:endCxn id="55" idx="0"/>
              </p:cNvCxnSpPr>
              <p:nvPr/>
            </p:nvCxnSpPr>
            <p:spPr bwMode="auto">
              <a:xfrm>
                <a:off x="3136" y="2731"/>
                <a:ext cx="151" cy="3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2" name="AutoShape 61"/>
              <p:cNvCxnSpPr>
                <a:cxnSpLocks noChangeShapeType="1"/>
                <a:stCxn id="53" idx="2"/>
                <a:endCxn id="58" idx="0"/>
              </p:cNvCxnSpPr>
              <p:nvPr/>
            </p:nvCxnSpPr>
            <p:spPr bwMode="auto">
              <a:xfrm>
                <a:off x="3136" y="2731"/>
                <a:ext cx="222" cy="32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3" name="AutoShape 62"/>
              <p:cNvCxnSpPr>
                <a:cxnSpLocks noChangeShapeType="1"/>
                <a:stCxn id="53" idx="2"/>
                <a:endCxn id="56" idx="0"/>
              </p:cNvCxnSpPr>
              <p:nvPr/>
            </p:nvCxnSpPr>
            <p:spPr bwMode="auto">
              <a:xfrm>
                <a:off x="3136" y="2731"/>
                <a:ext cx="291" cy="26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4" name="AutoShape 63"/>
              <p:cNvCxnSpPr>
                <a:cxnSpLocks noChangeShapeType="1"/>
              </p:cNvCxnSpPr>
              <p:nvPr/>
            </p:nvCxnSpPr>
            <p:spPr bwMode="auto">
              <a:xfrm rot="-2504742">
                <a:off x="3481" y="298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5" name="AutoShape 64"/>
              <p:cNvCxnSpPr>
                <a:cxnSpLocks noChangeShapeType="1"/>
              </p:cNvCxnSpPr>
              <p:nvPr/>
            </p:nvCxnSpPr>
            <p:spPr bwMode="auto">
              <a:xfrm rot="-2504742">
                <a:off x="3481" y="298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" name="AutoShape 65"/>
              <p:cNvCxnSpPr>
                <a:cxnSpLocks noChangeShapeType="1"/>
              </p:cNvCxnSpPr>
              <p:nvPr/>
            </p:nvCxnSpPr>
            <p:spPr bwMode="auto">
              <a:xfrm rot="-2504742">
                <a:off x="3481" y="298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" name="AutoShape 66"/>
              <p:cNvCxnSpPr>
                <a:cxnSpLocks noChangeShapeType="1"/>
                <a:stCxn id="53" idx="0"/>
                <a:endCxn id="41" idx="4"/>
              </p:cNvCxnSpPr>
              <p:nvPr/>
            </p:nvCxnSpPr>
            <p:spPr bwMode="auto">
              <a:xfrm flipH="1" flipV="1">
                <a:off x="3015" y="2459"/>
                <a:ext cx="87" cy="23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8" name="AutoShape 67"/>
              <p:cNvCxnSpPr>
                <a:cxnSpLocks noChangeShapeType="1"/>
                <a:stCxn id="42" idx="0"/>
                <a:endCxn id="41" idx="4"/>
              </p:cNvCxnSpPr>
              <p:nvPr/>
            </p:nvCxnSpPr>
            <p:spPr bwMode="auto">
              <a:xfrm flipH="1" flipV="1">
                <a:off x="3015" y="2459"/>
                <a:ext cx="210" cy="116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 rot="2463569">
                <a:off x="2330" y="2421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 rot="2463569">
                <a:off x="2212" y="2694"/>
                <a:ext cx="54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Oval 70"/>
              <p:cNvSpPr>
                <a:spLocks noChangeArrowheads="1"/>
              </p:cNvSpPr>
              <p:nvPr/>
            </p:nvSpPr>
            <p:spPr bwMode="auto">
              <a:xfrm rot="2463569">
                <a:off x="1908" y="3012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Oval 71"/>
              <p:cNvSpPr>
                <a:spLocks noChangeArrowheads="1"/>
              </p:cNvSpPr>
              <p:nvPr/>
            </p:nvSpPr>
            <p:spPr bwMode="auto">
              <a:xfrm rot="2463569">
                <a:off x="2037" y="3115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Oval 72"/>
              <p:cNvSpPr>
                <a:spLocks noChangeArrowheads="1"/>
              </p:cNvSpPr>
              <p:nvPr/>
            </p:nvSpPr>
            <p:spPr bwMode="auto">
              <a:xfrm rot="2463569">
                <a:off x="2184" y="3195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Oval 73"/>
              <p:cNvSpPr>
                <a:spLocks noChangeArrowheads="1"/>
              </p:cNvSpPr>
              <p:nvPr/>
            </p:nvSpPr>
            <p:spPr bwMode="auto">
              <a:xfrm rot="2463569">
                <a:off x="1968" y="3063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" name="Oval 74"/>
              <p:cNvSpPr>
                <a:spLocks noChangeArrowheads="1"/>
              </p:cNvSpPr>
              <p:nvPr/>
            </p:nvSpPr>
            <p:spPr bwMode="auto">
              <a:xfrm rot="2463569">
                <a:off x="2107" y="3157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6" name="AutoShape 75"/>
              <p:cNvCxnSpPr>
                <a:cxnSpLocks noChangeShapeType="1"/>
                <a:stCxn id="70" idx="2"/>
                <a:endCxn id="71" idx="0"/>
              </p:cNvCxnSpPr>
              <p:nvPr/>
            </p:nvCxnSpPr>
            <p:spPr bwMode="auto">
              <a:xfrm flipH="1">
                <a:off x="1949" y="2731"/>
                <a:ext cx="276" cy="2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" name="AutoShape 76"/>
              <p:cNvCxnSpPr>
                <a:cxnSpLocks noChangeShapeType="1"/>
                <a:stCxn id="70" idx="2"/>
                <a:endCxn id="74" idx="0"/>
              </p:cNvCxnSpPr>
              <p:nvPr/>
            </p:nvCxnSpPr>
            <p:spPr bwMode="auto">
              <a:xfrm flipH="1">
                <a:off x="2009" y="2731"/>
                <a:ext cx="216" cy="33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8" name="AutoShape 77"/>
              <p:cNvCxnSpPr>
                <a:cxnSpLocks noChangeShapeType="1"/>
                <a:stCxn id="70" idx="2"/>
                <a:endCxn id="72" idx="0"/>
              </p:cNvCxnSpPr>
              <p:nvPr/>
            </p:nvCxnSpPr>
            <p:spPr bwMode="auto">
              <a:xfrm flipH="1">
                <a:off x="2077" y="2731"/>
                <a:ext cx="148" cy="3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9" name="AutoShape 78"/>
              <p:cNvCxnSpPr>
                <a:cxnSpLocks noChangeShapeType="1"/>
                <a:stCxn id="70" idx="2"/>
                <a:endCxn id="75" idx="0"/>
              </p:cNvCxnSpPr>
              <p:nvPr/>
            </p:nvCxnSpPr>
            <p:spPr bwMode="auto">
              <a:xfrm flipH="1">
                <a:off x="2148" y="2731"/>
                <a:ext cx="77" cy="43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0" name="AutoShape 79"/>
              <p:cNvCxnSpPr>
                <a:cxnSpLocks noChangeShapeType="1"/>
                <a:stCxn id="70" idx="2"/>
                <a:endCxn id="73" idx="0"/>
              </p:cNvCxnSpPr>
              <p:nvPr/>
            </p:nvCxnSpPr>
            <p:spPr bwMode="auto">
              <a:xfrm flipH="1">
                <a:off x="2224" y="2731"/>
                <a:ext cx="1" cy="4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1" name="Rectangle 80"/>
              <p:cNvSpPr>
                <a:spLocks noChangeArrowheads="1"/>
              </p:cNvSpPr>
              <p:nvPr/>
            </p:nvSpPr>
            <p:spPr bwMode="auto">
              <a:xfrm rot="2463569">
                <a:off x="2067" y="2571"/>
                <a:ext cx="55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 rot="2463569">
                <a:off x="1605" y="2665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 rot="2463569">
                <a:off x="1704" y="2812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Oval 83"/>
              <p:cNvSpPr>
                <a:spLocks noChangeArrowheads="1"/>
              </p:cNvSpPr>
              <p:nvPr/>
            </p:nvSpPr>
            <p:spPr bwMode="auto">
              <a:xfrm rot="2463569">
                <a:off x="1822" y="2944"/>
                <a:ext cx="51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 rot="2463569">
                <a:off x="1650" y="2745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 rot="2463569">
                <a:off x="1758" y="2881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87" name="AutoShape 86"/>
              <p:cNvCxnSpPr>
                <a:cxnSpLocks noChangeShapeType="1"/>
                <a:stCxn id="81" idx="2"/>
                <a:endCxn id="82" idx="0"/>
              </p:cNvCxnSpPr>
              <p:nvPr/>
            </p:nvCxnSpPr>
            <p:spPr bwMode="auto">
              <a:xfrm flipH="1">
                <a:off x="1646" y="2608"/>
                <a:ext cx="434" cy="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8" name="AutoShape 87"/>
              <p:cNvCxnSpPr>
                <a:cxnSpLocks noChangeShapeType="1"/>
                <a:stCxn id="81" idx="2"/>
                <a:endCxn id="85" idx="0"/>
              </p:cNvCxnSpPr>
              <p:nvPr/>
            </p:nvCxnSpPr>
            <p:spPr bwMode="auto">
              <a:xfrm flipH="1">
                <a:off x="1690" y="2608"/>
                <a:ext cx="390" cy="1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9" name="AutoShape 88"/>
              <p:cNvCxnSpPr>
                <a:cxnSpLocks noChangeShapeType="1"/>
                <a:stCxn id="81" idx="2"/>
                <a:endCxn id="83" idx="0"/>
              </p:cNvCxnSpPr>
              <p:nvPr/>
            </p:nvCxnSpPr>
            <p:spPr bwMode="auto">
              <a:xfrm flipH="1">
                <a:off x="1743" y="2608"/>
                <a:ext cx="337" cy="2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0" name="AutoShape 89"/>
              <p:cNvCxnSpPr>
                <a:cxnSpLocks noChangeShapeType="1"/>
                <a:stCxn id="81" idx="2"/>
                <a:endCxn id="86" idx="0"/>
              </p:cNvCxnSpPr>
              <p:nvPr/>
            </p:nvCxnSpPr>
            <p:spPr bwMode="auto">
              <a:xfrm flipH="1">
                <a:off x="1799" y="2608"/>
                <a:ext cx="281" cy="2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1" name="AutoShape 90"/>
              <p:cNvCxnSpPr>
                <a:cxnSpLocks noChangeShapeType="1"/>
                <a:stCxn id="81" idx="2"/>
                <a:endCxn id="84" idx="0"/>
              </p:cNvCxnSpPr>
              <p:nvPr/>
            </p:nvCxnSpPr>
            <p:spPr bwMode="auto">
              <a:xfrm flipH="1">
                <a:off x="1863" y="2608"/>
                <a:ext cx="217" cy="3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2" name="AutoShape 91"/>
              <p:cNvCxnSpPr>
                <a:cxnSpLocks noChangeShapeType="1"/>
              </p:cNvCxnSpPr>
              <p:nvPr/>
            </p:nvCxnSpPr>
            <p:spPr bwMode="auto">
              <a:xfrm rot="2463569">
                <a:off x="1882" y="300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3" name="AutoShape 92"/>
              <p:cNvCxnSpPr>
                <a:cxnSpLocks noChangeShapeType="1"/>
              </p:cNvCxnSpPr>
              <p:nvPr/>
            </p:nvCxnSpPr>
            <p:spPr bwMode="auto">
              <a:xfrm rot="2463569">
                <a:off x="1882" y="300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4" name="AutoShape 93"/>
              <p:cNvCxnSpPr>
                <a:cxnSpLocks noChangeShapeType="1"/>
              </p:cNvCxnSpPr>
              <p:nvPr/>
            </p:nvCxnSpPr>
            <p:spPr bwMode="auto">
              <a:xfrm rot="2463569">
                <a:off x="1882" y="3003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5" name="AutoShape 94"/>
              <p:cNvCxnSpPr>
                <a:cxnSpLocks noChangeShapeType="1"/>
                <a:stCxn id="81" idx="0"/>
                <a:endCxn id="69" idx="4"/>
              </p:cNvCxnSpPr>
              <p:nvPr/>
            </p:nvCxnSpPr>
            <p:spPr bwMode="auto">
              <a:xfrm flipV="1">
                <a:off x="2109" y="2458"/>
                <a:ext cx="233" cy="1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6" name="AutoShape 95"/>
              <p:cNvCxnSpPr>
                <a:cxnSpLocks noChangeShapeType="1"/>
                <a:stCxn id="70" idx="0"/>
                <a:endCxn id="69" idx="4"/>
              </p:cNvCxnSpPr>
              <p:nvPr/>
            </p:nvCxnSpPr>
            <p:spPr bwMode="auto">
              <a:xfrm flipV="1">
                <a:off x="2253" y="2458"/>
                <a:ext cx="89" cy="2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7" name="AutoShape 96"/>
              <p:cNvCxnSpPr>
                <a:cxnSpLocks noChangeShapeType="1"/>
                <a:stCxn id="69" idx="0"/>
                <a:endCxn id="11" idx="2"/>
              </p:cNvCxnSpPr>
              <p:nvPr/>
            </p:nvCxnSpPr>
            <p:spPr bwMode="auto">
              <a:xfrm flipV="1">
                <a:off x="2369" y="2307"/>
                <a:ext cx="292" cy="1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8" name="AutoShape 97"/>
              <p:cNvCxnSpPr>
                <a:cxnSpLocks noChangeShapeType="1"/>
                <a:stCxn id="41" idx="0"/>
                <a:endCxn id="11" idx="2"/>
              </p:cNvCxnSpPr>
              <p:nvPr/>
            </p:nvCxnSpPr>
            <p:spPr bwMode="auto">
              <a:xfrm flipH="1" flipV="1">
                <a:off x="2661" y="2307"/>
                <a:ext cx="320" cy="11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 rot="36107454">
                <a:off x="2880" y="1902"/>
                <a:ext cx="52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00" name="AutoShape 99"/>
              <p:cNvCxnSpPr>
                <a:cxnSpLocks noChangeShapeType="1"/>
                <a:stCxn id="99" idx="2"/>
                <a:endCxn id="101" idx="0"/>
              </p:cNvCxnSpPr>
              <p:nvPr/>
            </p:nvCxnSpPr>
            <p:spPr bwMode="auto">
              <a:xfrm flipV="1">
                <a:off x="2928" y="1802"/>
                <a:ext cx="191" cy="11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01" name="Oval 100"/>
              <p:cNvSpPr>
                <a:spLocks noChangeArrowheads="1"/>
              </p:cNvSpPr>
              <p:nvPr/>
            </p:nvSpPr>
            <p:spPr bwMode="auto">
              <a:xfrm rot="36107454">
                <a:off x="3117" y="1770"/>
                <a:ext cx="50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 rot="36107454">
                <a:off x="3326" y="1565"/>
                <a:ext cx="52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Oval 102"/>
              <p:cNvSpPr>
                <a:spLocks noChangeArrowheads="1"/>
              </p:cNvSpPr>
              <p:nvPr/>
            </p:nvSpPr>
            <p:spPr bwMode="auto">
              <a:xfrm rot="36107454">
                <a:off x="3731" y="1384"/>
                <a:ext cx="50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" name="Oval 103"/>
              <p:cNvSpPr>
                <a:spLocks noChangeArrowheads="1"/>
              </p:cNvSpPr>
              <p:nvPr/>
            </p:nvSpPr>
            <p:spPr bwMode="auto">
              <a:xfrm rot="36107454">
                <a:off x="3647" y="1252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Oval 104"/>
              <p:cNvSpPr>
                <a:spLocks noChangeArrowheads="1"/>
              </p:cNvSpPr>
              <p:nvPr/>
            </p:nvSpPr>
            <p:spPr bwMode="auto">
              <a:xfrm rot="36107454">
                <a:off x="3540" y="1137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6" name="Oval 105"/>
              <p:cNvSpPr>
                <a:spLocks noChangeArrowheads="1"/>
              </p:cNvSpPr>
              <p:nvPr/>
            </p:nvSpPr>
            <p:spPr bwMode="auto">
              <a:xfrm rot="36107454">
                <a:off x="3693" y="1321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 rot="36107454">
                <a:off x="3597" y="1193"/>
                <a:ext cx="50" cy="42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08" name="AutoShape 107"/>
              <p:cNvCxnSpPr>
                <a:cxnSpLocks noChangeShapeType="1"/>
                <a:stCxn id="102" idx="2"/>
                <a:endCxn id="103" idx="0"/>
              </p:cNvCxnSpPr>
              <p:nvPr/>
            </p:nvCxnSpPr>
            <p:spPr bwMode="auto">
              <a:xfrm flipV="1">
                <a:off x="3375" y="1414"/>
                <a:ext cx="362" cy="1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9" name="AutoShape 108"/>
              <p:cNvCxnSpPr>
                <a:cxnSpLocks noChangeShapeType="1"/>
                <a:stCxn id="102" idx="2"/>
                <a:endCxn id="106" idx="0"/>
              </p:cNvCxnSpPr>
              <p:nvPr/>
            </p:nvCxnSpPr>
            <p:spPr bwMode="auto">
              <a:xfrm flipV="1">
                <a:off x="3375" y="1350"/>
                <a:ext cx="324" cy="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0" name="AutoShape 109"/>
              <p:cNvCxnSpPr>
                <a:cxnSpLocks noChangeShapeType="1"/>
                <a:stCxn id="102" idx="2"/>
                <a:endCxn id="104" idx="0"/>
              </p:cNvCxnSpPr>
              <p:nvPr/>
            </p:nvCxnSpPr>
            <p:spPr bwMode="auto">
              <a:xfrm flipV="1">
                <a:off x="3375" y="1282"/>
                <a:ext cx="279" cy="2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1" name="AutoShape 110"/>
              <p:cNvCxnSpPr>
                <a:cxnSpLocks noChangeShapeType="1"/>
                <a:stCxn id="102" idx="2"/>
                <a:endCxn id="107" idx="0"/>
              </p:cNvCxnSpPr>
              <p:nvPr/>
            </p:nvCxnSpPr>
            <p:spPr bwMode="auto">
              <a:xfrm flipV="1">
                <a:off x="3375" y="1225"/>
                <a:ext cx="224" cy="35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12" name="AutoShape 111"/>
              <p:cNvCxnSpPr>
                <a:cxnSpLocks noChangeShapeType="1"/>
                <a:stCxn id="102" idx="2"/>
                <a:endCxn id="105" idx="0"/>
              </p:cNvCxnSpPr>
              <p:nvPr/>
            </p:nvCxnSpPr>
            <p:spPr bwMode="auto">
              <a:xfrm flipV="1">
                <a:off x="3375" y="1166"/>
                <a:ext cx="171" cy="4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 rot="36107454">
                <a:off x="3402" y="1705"/>
                <a:ext cx="53" cy="42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" name="Oval 113"/>
              <p:cNvSpPr>
                <a:spLocks noChangeArrowheads="1"/>
              </p:cNvSpPr>
              <p:nvPr/>
            </p:nvSpPr>
            <p:spPr bwMode="auto">
              <a:xfrm rot="36107454">
                <a:off x="3872" y="1770"/>
                <a:ext cx="50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" name="Oval 114"/>
              <p:cNvSpPr>
                <a:spLocks noChangeArrowheads="1"/>
              </p:cNvSpPr>
              <p:nvPr/>
            </p:nvSpPr>
            <p:spPr bwMode="auto">
              <a:xfrm rot="36107454">
                <a:off x="3835" y="1611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" name="Oval 115"/>
              <p:cNvSpPr>
                <a:spLocks noChangeArrowheads="1"/>
              </p:cNvSpPr>
              <p:nvPr/>
            </p:nvSpPr>
            <p:spPr bwMode="auto">
              <a:xfrm rot="36107454">
                <a:off x="3769" y="1455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" name="Oval 116"/>
              <p:cNvSpPr>
                <a:spLocks noChangeArrowheads="1"/>
              </p:cNvSpPr>
              <p:nvPr/>
            </p:nvSpPr>
            <p:spPr bwMode="auto">
              <a:xfrm rot="36107454">
                <a:off x="3858" y="1687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Oval 117"/>
              <p:cNvSpPr>
                <a:spLocks noChangeArrowheads="1"/>
              </p:cNvSpPr>
              <p:nvPr/>
            </p:nvSpPr>
            <p:spPr bwMode="auto">
              <a:xfrm rot="36107454">
                <a:off x="3808" y="1530"/>
                <a:ext cx="51" cy="41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9" name="AutoShape 118"/>
              <p:cNvCxnSpPr>
                <a:cxnSpLocks noChangeShapeType="1"/>
                <a:stCxn id="113" idx="2"/>
                <a:endCxn id="114" idx="0"/>
              </p:cNvCxnSpPr>
              <p:nvPr/>
            </p:nvCxnSpPr>
            <p:spPr bwMode="auto">
              <a:xfrm>
                <a:off x="3450" y="1714"/>
                <a:ext cx="427" cy="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0" name="AutoShape 119"/>
              <p:cNvCxnSpPr>
                <a:cxnSpLocks noChangeShapeType="1"/>
                <a:stCxn id="113" idx="2"/>
                <a:endCxn id="117" idx="0"/>
              </p:cNvCxnSpPr>
              <p:nvPr/>
            </p:nvCxnSpPr>
            <p:spPr bwMode="auto">
              <a:xfrm>
                <a:off x="3450" y="1714"/>
                <a:ext cx="415" cy="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1" name="AutoShape 120"/>
              <p:cNvCxnSpPr>
                <a:cxnSpLocks noChangeShapeType="1"/>
                <a:stCxn id="113" idx="2"/>
                <a:endCxn id="115" idx="0"/>
              </p:cNvCxnSpPr>
              <p:nvPr/>
            </p:nvCxnSpPr>
            <p:spPr bwMode="auto">
              <a:xfrm flipV="1">
                <a:off x="3450" y="1641"/>
                <a:ext cx="390" cy="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2" name="AutoShape 121"/>
              <p:cNvCxnSpPr>
                <a:cxnSpLocks noChangeShapeType="1"/>
                <a:stCxn id="113" idx="2"/>
                <a:endCxn id="118" idx="0"/>
              </p:cNvCxnSpPr>
              <p:nvPr/>
            </p:nvCxnSpPr>
            <p:spPr bwMode="auto">
              <a:xfrm flipV="1">
                <a:off x="3450" y="1564"/>
                <a:ext cx="360" cy="15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23" name="AutoShape 122"/>
              <p:cNvCxnSpPr>
                <a:cxnSpLocks noChangeShapeType="1"/>
                <a:stCxn id="113" idx="2"/>
                <a:endCxn id="116" idx="0"/>
              </p:cNvCxnSpPr>
              <p:nvPr/>
            </p:nvCxnSpPr>
            <p:spPr bwMode="auto">
              <a:xfrm flipV="1">
                <a:off x="3450" y="1487"/>
                <a:ext cx="327" cy="2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4" name="AutoShape 123"/>
              <p:cNvCxnSpPr>
                <a:cxnSpLocks noChangeShapeType="1"/>
              </p:cNvCxnSpPr>
              <p:nvPr/>
            </p:nvCxnSpPr>
            <p:spPr bwMode="auto">
              <a:xfrm rot="-7092546">
                <a:off x="3777" y="14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5" name="AutoShape 124"/>
              <p:cNvCxnSpPr>
                <a:cxnSpLocks noChangeShapeType="1"/>
              </p:cNvCxnSpPr>
              <p:nvPr/>
            </p:nvCxnSpPr>
            <p:spPr bwMode="auto">
              <a:xfrm rot="-7092546">
                <a:off x="3777" y="14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6" name="AutoShape 125"/>
              <p:cNvCxnSpPr>
                <a:cxnSpLocks noChangeShapeType="1"/>
              </p:cNvCxnSpPr>
              <p:nvPr/>
            </p:nvCxnSpPr>
            <p:spPr bwMode="auto">
              <a:xfrm rot="-7092546">
                <a:off x="3777" y="143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7" name="AutoShape 126"/>
              <p:cNvCxnSpPr>
                <a:cxnSpLocks noChangeShapeType="1"/>
                <a:stCxn id="113" idx="0"/>
                <a:endCxn id="101" idx="4"/>
              </p:cNvCxnSpPr>
              <p:nvPr/>
            </p:nvCxnSpPr>
            <p:spPr bwMode="auto">
              <a:xfrm flipH="1">
                <a:off x="3164" y="1738"/>
                <a:ext cx="241" cy="4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28" name="AutoShape 127"/>
              <p:cNvCxnSpPr>
                <a:cxnSpLocks noChangeShapeType="1"/>
                <a:stCxn id="102" idx="0"/>
                <a:endCxn id="101" idx="4"/>
              </p:cNvCxnSpPr>
              <p:nvPr/>
            </p:nvCxnSpPr>
            <p:spPr bwMode="auto">
              <a:xfrm flipH="1">
                <a:off x="3164" y="1599"/>
                <a:ext cx="166" cy="18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29" name="Oval 128"/>
              <p:cNvSpPr>
                <a:spLocks noChangeArrowheads="1"/>
              </p:cNvSpPr>
              <p:nvPr/>
            </p:nvSpPr>
            <p:spPr bwMode="auto">
              <a:xfrm rot="33602710">
                <a:off x="2865" y="1544"/>
                <a:ext cx="49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0" name="Rectangle 129"/>
              <p:cNvSpPr>
                <a:spLocks noChangeArrowheads="1"/>
              </p:cNvSpPr>
              <p:nvPr/>
            </p:nvSpPr>
            <p:spPr bwMode="auto">
              <a:xfrm rot="33602710">
                <a:off x="3044" y="1315"/>
                <a:ext cx="51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1" name="Oval 130"/>
              <p:cNvSpPr>
                <a:spLocks noChangeArrowheads="1"/>
              </p:cNvSpPr>
              <p:nvPr/>
            </p:nvSpPr>
            <p:spPr bwMode="auto">
              <a:xfrm rot="33602710">
                <a:off x="3456" y="1060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2" name="Oval 131"/>
              <p:cNvSpPr>
                <a:spLocks noChangeArrowheads="1"/>
              </p:cNvSpPr>
              <p:nvPr/>
            </p:nvSpPr>
            <p:spPr bwMode="auto">
              <a:xfrm rot="33602710">
                <a:off x="3317" y="971"/>
                <a:ext cx="50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" name="Oval 132"/>
              <p:cNvSpPr>
                <a:spLocks noChangeArrowheads="1"/>
              </p:cNvSpPr>
              <p:nvPr/>
            </p:nvSpPr>
            <p:spPr bwMode="auto">
              <a:xfrm rot="33602710">
                <a:off x="3159" y="903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4" name="Oval 133"/>
              <p:cNvSpPr>
                <a:spLocks noChangeArrowheads="1"/>
              </p:cNvSpPr>
              <p:nvPr/>
            </p:nvSpPr>
            <p:spPr bwMode="auto">
              <a:xfrm rot="33602710">
                <a:off x="3388" y="1010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5" name="Oval 134"/>
              <p:cNvSpPr>
                <a:spLocks noChangeArrowheads="1"/>
              </p:cNvSpPr>
              <p:nvPr/>
            </p:nvSpPr>
            <p:spPr bwMode="auto">
              <a:xfrm rot="33602710">
                <a:off x="3241" y="931"/>
                <a:ext cx="50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6" name="AutoShape 135"/>
              <p:cNvCxnSpPr>
                <a:cxnSpLocks noChangeShapeType="1"/>
                <a:stCxn id="130" idx="2"/>
                <a:endCxn id="131" idx="0"/>
              </p:cNvCxnSpPr>
              <p:nvPr/>
            </p:nvCxnSpPr>
            <p:spPr bwMode="auto">
              <a:xfrm flipV="1">
                <a:off x="3077" y="1100"/>
                <a:ext cx="398" cy="2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7" name="AutoShape 136"/>
              <p:cNvCxnSpPr>
                <a:cxnSpLocks noChangeShapeType="1"/>
                <a:stCxn id="130" idx="2"/>
                <a:endCxn id="134" idx="0"/>
              </p:cNvCxnSpPr>
              <p:nvPr/>
            </p:nvCxnSpPr>
            <p:spPr bwMode="auto">
              <a:xfrm flipV="1">
                <a:off x="3077" y="1049"/>
                <a:ext cx="330" cy="2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8" name="AutoShape 137"/>
              <p:cNvCxnSpPr>
                <a:cxnSpLocks noChangeShapeType="1"/>
                <a:stCxn id="130" idx="2"/>
                <a:endCxn id="132" idx="0"/>
              </p:cNvCxnSpPr>
              <p:nvPr/>
            </p:nvCxnSpPr>
            <p:spPr bwMode="auto">
              <a:xfrm flipV="1">
                <a:off x="3077" y="1011"/>
                <a:ext cx="258" cy="30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9" name="AutoShape 138"/>
              <p:cNvCxnSpPr>
                <a:cxnSpLocks noChangeShapeType="1"/>
                <a:stCxn id="130" idx="2"/>
                <a:endCxn id="135" idx="0"/>
              </p:cNvCxnSpPr>
              <p:nvPr/>
            </p:nvCxnSpPr>
            <p:spPr bwMode="auto">
              <a:xfrm flipV="1">
                <a:off x="3077" y="973"/>
                <a:ext cx="181" cy="34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0" name="AutoShape 139"/>
              <p:cNvCxnSpPr>
                <a:cxnSpLocks noChangeShapeType="1"/>
                <a:stCxn id="130" idx="2"/>
                <a:endCxn id="133" idx="0"/>
              </p:cNvCxnSpPr>
              <p:nvPr/>
            </p:nvCxnSpPr>
            <p:spPr bwMode="auto">
              <a:xfrm flipV="1">
                <a:off x="3077" y="943"/>
                <a:ext cx="101" cy="3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" name="Group 140"/>
              <p:cNvGrpSpPr>
                <a:grpSpLocks/>
              </p:cNvGrpSpPr>
              <p:nvPr/>
            </p:nvGrpSpPr>
            <p:grpSpPr bwMode="auto">
              <a:xfrm>
                <a:off x="2711" y="816"/>
                <a:ext cx="386" cy="481"/>
                <a:chOff x="2756" y="822"/>
                <a:chExt cx="386" cy="481"/>
              </a:xfrm>
            </p:grpSpPr>
            <p:sp>
              <p:nvSpPr>
                <p:cNvPr id="264" name="Rectangle 141"/>
                <p:cNvSpPr>
                  <a:spLocks noChangeArrowheads="1"/>
                </p:cNvSpPr>
                <p:nvPr/>
              </p:nvSpPr>
              <p:spPr bwMode="auto">
                <a:xfrm rot="33602710">
                  <a:off x="2889" y="1262"/>
                  <a:ext cx="52" cy="41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5" name="Oval 142"/>
                <p:cNvSpPr>
                  <a:spLocks noChangeArrowheads="1"/>
                </p:cNvSpPr>
                <p:nvPr/>
              </p:nvSpPr>
              <p:spPr bwMode="auto">
                <a:xfrm rot="33602710">
                  <a:off x="3078" y="877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6" name="Oval 143"/>
                <p:cNvSpPr>
                  <a:spLocks noChangeArrowheads="1"/>
                </p:cNvSpPr>
                <p:nvPr/>
              </p:nvSpPr>
              <p:spPr bwMode="auto">
                <a:xfrm rot="33602710">
                  <a:off x="2923" y="838"/>
                  <a:ext cx="50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7" name="Oval 144"/>
                <p:cNvSpPr>
                  <a:spLocks noChangeArrowheads="1"/>
                </p:cNvSpPr>
                <p:nvPr/>
              </p:nvSpPr>
              <p:spPr bwMode="auto">
                <a:xfrm rot="33602710">
                  <a:off x="2756" y="822"/>
                  <a:ext cx="51" cy="43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8" name="Oval 145"/>
                <p:cNvSpPr>
                  <a:spLocks noChangeArrowheads="1"/>
                </p:cNvSpPr>
                <p:nvPr/>
              </p:nvSpPr>
              <p:spPr bwMode="auto">
                <a:xfrm rot="33602710">
                  <a:off x="3004" y="855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9" name="Oval 146"/>
                <p:cNvSpPr>
                  <a:spLocks noChangeArrowheads="1"/>
                </p:cNvSpPr>
                <p:nvPr/>
              </p:nvSpPr>
              <p:spPr bwMode="auto">
                <a:xfrm rot="33602710">
                  <a:off x="2841" y="827"/>
                  <a:ext cx="49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70" name="AutoShape 147"/>
                <p:cNvCxnSpPr>
                  <a:cxnSpLocks noChangeShapeType="1"/>
                  <a:stCxn id="264" idx="2"/>
                  <a:endCxn id="265" idx="0"/>
                </p:cNvCxnSpPr>
                <p:nvPr/>
              </p:nvCxnSpPr>
              <p:spPr bwMode="auto">
                <a:xfrm flipV="1">
                  <a:off x="2922" y="917"/>
                  <a:ext cx="175" cy="34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1" name="AutoShape 148"/>
                <p:cNvCxnSpPr>
                  <a:cxnSpLocks noChangeShapeType="1"/>
                  <a:stCxn id="264" idx="2"/>
                  <a:endCxn id="268" idx="0"/>
                </p:cNvCxnSpPr>
                <p:nvPr/>
              </p:nvCxnSpPr>
              <p:spPr bwMode="auto">
                <a:xfrm flipV="1">
                  <a:off x="2922" y="895"/>
                  <a:ext cx="101" cy="37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" name="AutoShape 149"/>
                <p:cNvCxnSpPr>
                  <a:cxnSpLocks noChangeShapeType="1"/>
                  <a:stCxn id="264" idx="2"/>
                  <a:endCxn id="266" idx="0"/>
                </p:cNvCxnSpPr>
                <p:nvPr/>
              </p:nvCxnSpPr>
              <p:spPr bwMode="auto">
                <a:xfrm flipV="1">
                  <a:off x="2922" y="878"/>
                  <a:ext cx="18" cy="3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" name="AutoShape 150"/>
                <p:cNvCxnSpPr>
                  <a:cxnSpLocks noChangeShapeType="1"/>
                  <a:stCxn id="264" idx="2"/>
                  <a:endCxn id="269" idx="0"/>
                </p:cNvCxnSpPr>
                <p:nvPr/>
              </p:nvCxnSpPr>
              <p:spPr bwMode="auto">
                <a:xfrm flipH="1" flipV="1">
                  <a:off x="2859" y="867"/>
                  <a:ext cx="63" cy="39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4" name="AutoShape 151"/>
                <p:cNvCxnSpPr>
                  <a:cxnSpLocks noChangeShapeType="1"/>
                  <a:stCxn id="264" idx="2"/>
                  <a:endCxn id="267" idx="0"/>
                </p:cNvCxnSpPr>
                <p:nvPr/>
              </p:nvCxnSpPr>
              <p:spPr bwMode="auto">
                <a:xfrm flipH="1" flipV="1">
                  <a:off x="2774" y="864"/>
                  <a:ext cx="148" cy="4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5" name="AutoShape 152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" name="AutoShape 153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" name="AutoShape 154"/>
                <p:cNvCxnSpPr>
                  <a:cxnSpLocks noChangeShapeType="1"/>
                </p:cNvCxnSpPr>
                <p:nvPr/>
              </p:nvCxnSpPr>
              <p:spPr bwMode="auto">
                <a:xfrm rot="-9597290">
                  <a:off x="3142" y="905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42" name="AutoShape 155"/>
              <p:cNvCxnSpPr>
                <a:cxnSpLocks noChangeShapeType="1"/>
                <a:stCxn id="130" idx="0"/>
                <a:endCxn id="129" idx="4"/>
              </p:cNvCxnSpPr>
              <p:nvPr/>
            </p:nvCxnSpPr>
            <p:spPr bwMode="auto">
              <a:xfrm flipH="1">
                <a:off x="2897" y="1355"/>
                <a:ext cx="165" cy="1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3" name="AutoShape 156"/>
              <p:cNvCxnSpPr>
                <a:cxnSpLocks noChangeShapeType="1"/>
                <a:stCxn id="264" idx="0"/>
                <a:endCxn id="129" idx="4"/>
              </p:cNvCxnSpPr>
              <p:nvPr/>
            </p:nvCxnSpPr>
            <p:spPr bwMode="auto">
              <a:xfrm>
                <a:off x="2862" y="1299"/>
                <a:ext cx="35" cy="2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44" name="Oval 157"/>
              <p:cNvSpPr>
                <a:spLocks noChangeArrowheads="1"/>
              </p:cNvSpPr>
              <p:nvPr/>
            </p:nvSpPr>
            <p:spPr bwMode="auto">
              <a:xfrm rot="38571021">
                <a:off x="3160" y="2087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5" name="Rectangle 158"/>
              <p:cNvSpPr>
                <a:spLocks noChangeArrowheads="1"/>
              </p:cNvSpPr>
              <p:nvPr/>
            </p:nvSpPr>
            <p:spPr bwMode="auto">
              <a:xfrm rot="38571021">
                <a:off x="3448" y="2058"/>
                <a:ext cx="53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6" name="Oval 159"/>
              <p:cNvSpPr>
                <a:spLocks noChangeArrowheads="1"/>
              </p:cNvSpPr>
              <p:nvPr/>
            </p:nvSpPr>
            <p:spPr bwMode="auto">
              <a:xfrm rot="38571021">
                <a:off x="3862" y="2170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7" name="Oval 160"/>
              <p:cNvSpPr>
                <a:spLocks noChangeArrowheads="1"/>
              </p:cNvSpPr>
              <p:nvPr/>
            </p:nvSpPr>
            <p:spPr bwMode="auto">
              <a:xfrm rot="38571021">
                <a:off x="3891" y="2012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8" name="Oval 161"/>
              <p:cNvSpPr>
                <a:spLocks noChangeArrowheads="1"/>
              </p:cNvSpPr>
              <p:nvPr/>
            </p:nvSpPr>
            <p:spPr bwMode="auto">
              <a:xfrm rot="38571021">
                <a:off x="3894" y="1851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9" name="Oval 162"/>
              <p:cNvSpPr>
                <a:spLocks noChangeArrowheads="1"/>
              </p:cNvSpPr>
              <p:nvPr/>
            </p:nvSpPr>
            <p:spPr bwMode="auto">
              <a:xfrm rot="38571021">
                <a:off x="3875" y="2093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0" name="Oval 163"/>
              <p:cNvSpPr>
                <a:spLocks noChangeArrowheads="1"/>
              </p:cNvSpPr>
              <p:nvPr/>
            </p:nvSpPr>
            <p:spPr bwMode="auto">
              <a:xfrm rot="38571021">
                <a:off x="3895" y="1931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51" name="AutoShape 164"/>
              <p:cNvCxnSpPr>
                <a:cxnSpLocks noChangeShapeType="1"/>
                <a:stCxn id="145" idx="2"/>
                <a:endCxn id="146" idx="0"/>
              </p:cNvCxnSpPr>
              <p:nvPr/>
            </p:nvCxnSpPr>
            <p:spPr bwMode="auto">
              <a:xfrm>
                <a:off x="3495" y="2084"/>
                <a:ext cx="371" cy="1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2" name="AutoShape 165"/>
              <p:cNvCxnSpPr>
                <a:cxnSpLocks noChangeShapeType="1"/>
                <a:stCxn id="145" idx="2"/>
                <a:endCxn id="149" idx="0"/>
              </p:cNvCxnSpPr>
              <p:nvPr/>
            </p:nvCxnSpPr>
            <p:spPr bwMode="auto">
              <a:xfrm>
                <a:off x="3495" y="2084"/>
                <a:ext cx="388" cy="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" name="AutoShape 166"/>
              <p:cNvCxnSpPr>
                <a:cxnSpLocks noChangeShapeType="1"/>
                <a:stCxn id="145" idx="2"/>
                <a:endCxn id="147" idx="0"/>
              </p:cNvCxnSpPr>
              <p:nvPr/>
            </p:nvCxnSpPr>
            <p:spPr bwMode="auto">
              <a:xfrm flipV="1">
                <a:off x="3495" y="2028"/>
                <a:ext cx="401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4" name="AutoShape 167"/>
              <p:cNvCxnSpPr>
                <a:cxnSpLocks noChangeShapeType="1"/>
                <a:stCxn id="145" idx="2"/>
                <a:endCxn id="150" idx="0"/>
              </p:cNvCxnSpPr>
              <p:nvPr/>
            </p:nvCxnSpPr>
            <p:spPr bwMode="auto">
              <a:xfrm flipV="1">
                <a:off x="3495" y="1949"/>
                <a:ext cx="405" cy="13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5" name="AutoShape 168"/>
              <p:cNvCxnSpPr>
                <a:cxnSpLocks noChangeShapeType="1"/>
                <a:stCxn id="145" idx="2"/>
                <a:endCxn id="148" idx="0"/>
              </p:cNvCxnSpPr>
              <p:nvPr/>
            </p:nvCxnSpPr>
            <p:spPr bwMode="auto">
              <a:xfrm flipV="1">
                <a:off x="3495" y="1867"/>
                <a:ext cx="405" cy="21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22" name="Group 169"/>
              <p:cNvGrpSpPr>
                <a:grpSpLocks/>
              </p:cNvGrpSpPr>
              <p:nvPr/>
            </p:nvGrpSpPr>
            <p:grpSpPr bwMode="auto">
              <a:xfrm rot="-257349">
                <a:off x="3432" y="2236"/>
                <a:ext cx="476" cy="402"/>
                <a:chOff x="3408" y="2208"/>
                <a:chExt cx="476" cy="402"/>
              </a:xfrm>
            </p:grpSpPr>
            <p:sp>
              <p:nvSpPr>
                <p:cNvPr id="250" name="Rectangle 170"/>
                <p:cNvSpPr>
                  <a:spLocks noChangeArrowheads="1"/>
                </p:cNvSpPr>
                <p:nvPr/>
              </p:nvSpPr>
              <p:spPr bwMode="auto">
                <a:xfrm rot="38571021">
                  <a:off x="3403" y="2213"/>
                  <a:ext cx="52" cy="42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1" name="Oval 171"/>
                <p:cNvSpPr>
                  <a:spLocks noChangeArrowheads="1"/>
                </p:cNvSpPr>
                <p:nvPr/>
              </p:nvSpPr>
              <p:spPr bwMode="auto">
                <a:xfrm rot="38571021">
                  <a:off x="3697" y="2564"/>
                  <a:ext cx="51" cy="42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2" name="Oval 172"/>
                <p:cNvSpPr>
                  <a:spLocks noChangeArrowheads="1"/>
                </p:cNvSpPr>
                <p:nvPr/>
              </p:nvSpPr>
              <p:spPr bwMode="auto">
                <a:xfrm rot="38571021">
                  <a:off x="3779" y="2412"/>
                  <a:ext cx="53" cy="43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3" name="Oval 173"/>
                <p:cNvSpPr>
                  <a:spLocks noChangeArrowheads="1"/>
                </p:cNvSpPr>
                <p:nvPr/>
              </p:nvSpPr>
              <p:spPr bwMode="auto">
                <a:xfrm rot="38571021">
                  <a:off x="3837" y="2235"/>
                  <a:ext cx="53" cy="41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4" name="Oval 174"/>
                <p:cNvSpPr>
                  <a:spLocks noChangeArrowheads="1"/>
                </p:cNvSpPr>
                <p:nvPr/>
              </p:nvSpPr>
              <p:spPr bwMode="auto">
                <a:xfrm rot="38571021">
                  <a:off x="3746" y="2477"/>
                  <a:ext cx="52" cy="4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5" name="Oval 175"/>
                <p:cNvSpPr>
                  <a:spLocks noChangeArrowheads="1"/>
                </p:cNvSpPr>
                <p:nvPr/>
              </p:nvSpPr>
              <p:spPr bwMode="auto">
                <a:xfrm rot="38571021">
                  <a:off x="3803" y="2328"/>
                  <a:ext cx="47" cy="41"/>
                </a:xfrm>
                <a:prstGeom prst="ellipse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56" name="AutoShape 176"/>
                <p:cNvCxnSpPr>
                  <a:cxnSpLocks noChangeShapeType="1"/>
                  <a:stCxn id="250" idx="2"/>
                  <a:endCxn id="251" idx="0"/>
                </p:cNvCxnSpPr>
                <p:nvPr/>
              </p:nvCxnSpPr>
              <p:spPr bwMode="auto">
                <a:xfrm>
                  <a:off x="3452" y="2241"/>
                  <a:ext cx="251" cy="33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7" name="AutoShape 177"/>
                <p:cNvCxnSpPr>
                  <a:cxnSpLocks noChangeShapeType="1"/>
                  <a:stCxn id="250" idx="2"/>
                  <a:endCxn id="254" idx="0"/>
                </p:cNvCxnSpPr>
                <p:nvPr/>
              </p:nvCxnSpPr>
              <p:spPr bwMode="auto">
                <a:xfrm>
                  <a:off x="3452" y="2241"/>
                  <a:ext cx="298" cy="2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8" name="AutoShape 178"/>
                <p:cNvCxnSpPr>
                  <a:cxnSpLocks noChangeShapeType="1"/>
                  <a:stCxn id="250" idx="2"/>
                  <a:endCxn id="252" idx="0"/>
                </p:cNvCxnSpPr>
                <p:nvPr/>
              </p:nvCxnSpPr>
              <p:spPr bwMode="auto">
                <a:xfrm>
                  <a:off x="3452" y="2241"/>
                  <a:ext cx="332" cy="19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9" name="AutoShape 179"/>
                <p:cNvCxnSpPr>
                  <a:cxnSpLocks noChangeShapeType="1"/>
                  <a:stCxn id="250" idx="2"/>
                  <a:endCxn id="255" idx="0"/>
                </p:cNvCxnSpPr>
                <p:nvPr/>
              </p:nvCxnSpPr>
              <p:spPr bwMode="auto">
                <a:xfrm>
                  <a:off x="3452" y="2241"/>
                  <a:ext cx="368" cy="10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0" name="AutoShape 180"/>
                <p:cNvCxnSpPr>
                  <a:cxnSpLocks noChangeShapeType="1"/>
                  <a:stCxn id="250" idx="2"/>
                  <a:endCxn id="253" idx="0"/>
                </p:cNvCxnSpPr>
                <p:nvPr/>
              </p:nvCxnSpPr>
              <p:spPr bwMode="auto">
                <a:xfrm>
                  <a:off x="3452" y="2241"/>
                  <a:ext cx="393" cy="2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1" name="AutoShape 181"/>
                <p:cNvCxnSpPr>
                  <a:cxnSpLocks noChangeShapeType="1"/>
                </p:cNvCxnSpPr>
                <p:nvPr/>
              </p:nvCxnSpPr>
              <p:spPr bwMode="auto">
                <a:xfrm rot="-4628979">
                  <a:off x="3882" y="2227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2" name="AutoShape 182"/>
                <p:cNvCxnSpPr>
                  <a:cxnSpLocks noChangeShapeType="1"/>
                </p:cNvCxnSpPr>
                <p:nvPr/>
              </p:nvCxnSpPr>
              <p:spPr bwMode="auto">
                <a:xfrm rot="-4628979">
                  <a:off x="3882" y="2227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3" name="AutoShape 183"/>
                <p:cNvCxnSpPr>
                  <a:cxnSpLocks noChangeShapeType="1"/>
                </p:cNvCxnSpPr>
                <p:nvPr/>
              </p:nvCxnSpPr>
              <p:spPr bwMode="auto">
                <a:xfrm rot="-4628979">
                  <a:off x="3882" y="2227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57" name="AutoShape 184"/>
              <p:cNvCxnSpPr>
                <a:cxnSpLocks noChangeShapeType="1"/>
                <a:stCxn id="250" idx="0"/>
                <a:endCxn id="144" idx="4"/>
              </p:cNvCxnSpPr>
              <p:nvPr/>
            </p:nvCxnSpPr>
            <p:spPr bwMode="auto">
              <a:xfrm flipH="1" flipV="1">
                <a:off x="3205" y="2112"/>
                <a:ext cx="214" cy="1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8" name="AutoShape 185"/>
              <p:cNvCxnSpPr>
                <a:cxnSpLocks noChangeShapeType="1"/>
                <a:stCxn id="145" idx="0"/>
                <a:endCxn id="144" idx="4"/>
              </p:cNvCxnSpPr>
              <p:nvPr/>
            </p:nvCxnSpPr>
            <p:spPr bwMode="auto">
              <a:xfrm flipH="1">
                <a:off x="3205" y="2074"/>
                <a:ext cx="249" cy="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9" name="AutoShape 186"/>
              <p:cNvCxnSpPr>
                <a:cxnSpLocks noChangeShapeType="1"/>
                <a:stCxn id="144" idx="0"/>
                <a:endCxn id="99" idx="2"/>
              </p:cNvCxnSpPr>
              <p:nvPr/>
            </p:nvCxnSpPr>
            <p:spPr bwMode="auto">
              <a:xfrm flipH="1" flipV="1">
                <a:off x="2928" y="1912"/>
                <a:ext cx="23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0" name="AutoShape 187"/>
              <p:cNvCxnSpPr>
                <a:cxnSpLocks noChangeShapeType="1"/>
                <a:stCxn id="129" idx="0"/>
                <a:endCxn id="99" idx="2"/>
              </p:cNvCxnSpPr>
              <p:nvPr/>
            </p:nvCxnSpPr>
            <p:spPr bwMode="auto">
              <a:xfrm>
                <a:off x="2883" y="1583"/>
                <a:ext cx="45" cy="32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61" name="Rectangle 188"/>
              <p:cNvSpPr>
                <a:spLocks noChangeArrowheads="1"/>
              </p:cNvSpPr>
              <p:nvPr/>
            </p:nvSpPr>
            <p:spPr bwMode="auto">
              <a:xfrm rot="50355978">
                <a:off x="2418" y="1881"/>
                <a:ext cx="53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2" name="AutoShape 189"/>
              <p:cNvCxnSpPr>
                <a:cxnSpLocks noChangeShapeType="1"/>
                <a:stCxn id="161" idx="2"/>
                <a:endCxn id="163" idx="0"/>
              </p:cNvCxnSpPr>
              <p:nvPr/>
            </p:nvCxnSpPr>
            <p:spPr bwMode="auto">
              <a:xfrm flipH="1" flipV="1">
                <a:off x="2219" y="1783"/>
                <a:ext cx="204" cy="1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63" name="Oval 190"/>
              <p:cNvSpPr>
                <a:spLocks noChangeArrowheads="1"/>
              </p:cNvSpPr>
              <p:nvPr/>
            </p:nvSpPr>
            <p:spPr bwMode="auto">
              <a:xfrm rot="50355978">
                <a:off x="2173" y="1750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Rectangle 191"/>
              <p:cNvSpPr>
                <a:spLocks noChangeArrowheads="1"/>
              </p:cNvSpPr>
              <p:nvPr/>
            </p:nvSpPr>
            <p:spPr bwMode="auto">
              <a:xfrm rot="50355978">
                <a:off x="1883" y="1680"/>
                <a:ext cx="52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Oval 192"/>
              <p:cNvSpPr>
                <a:spLocks noChangeArrowheads="1"/>
              </p:cNvSpPr>
              <p:nvPr/>
            </p:nvSpPr>
            <p:spPr bwMode="auto">
              <a:xfrm rot="50355978">
                <a:off x="1500" y="1432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Oval 193"/>
              <p:cNvSpPr>
                <a:spLocks noChangeArrowheads="1"/>
              </p:cNvSpPr>
              <p:nvPr/>
            </p:nvSpPr>
            <p:spPr bwMode="auto">
              <a:xfrm rot="50355978">
                <a:off x="1437" y="1576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Oval 194"/>
              <p:cNvSpPr>
                <a:spLocks noChangeArrowheads="1"/>
              </p:cNvSpPr>
              <p:nvPr/>
            </p:nvSpPr>
            <p:spPr bwMode="auto">
              <a:xfrm rot="50355978">
                <a:off x="1395" y="1729"/>
                <a:ext cx="52" cy="4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8" name="Oval 195"/>
              <p:cNvSpPr>
                <a:spLocks noChangeArrowheads="1"/>
              </p:cNvSpPr>
              <p:nvPr/>
            </p:nvSpPr>
            <p:spPr bwMode="auto">
              <a:xfrm rot="50355978">
                <a:off x="1468" y="1499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9" name="Oval 196"/>
              <p:cNvSpPr>
                <a:spLocks noChangeArrowheads="1"/>
              </p:cNvSpPr>
              <p:nvPr/>
            </p:nvSpPr>
            <p:spPr bwMode="auto">
              <a:xfrm rot="50355978">
                <a:off x="1414" y="1652"/>
                <a:ext cx="51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70" name="AutoShape 197"/>
              <p:cNvCxnSpPr>
                <a:cxnSpLocks noChangeShapeType="1"/>
                <a:stCxn id="164" idx="2"/>
                <a:endCxn id="165" idx="0"/>
              </p:cNvCxnSpPr>
              <p:nvPr/>
            </p:nvCxnSpPr>
            <p:spPr bwMode="auto">
              <a:xfrm flipH="1" flipV="1">
                <a:off x="1548" y="1466"/>
                <a:ext cx="342" cy="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1" name="AutoShape 198"/>
              <p:cNvCxnSpPr>
                <a:cxnSpLocks noChangeShapeType="1"/>
                <a:stCxn id="164" idx="2"/>
                <a:endCxn id="168" idx="0"/>
              </p:cNvCxnSpPr>
              <p:nvPr/>
            </p:nvCxnSpPr>
            <p:spPr bwMode="auto">
              <a:xfrm flipH="1" flipV="1">
                <a:off x="1513" y="1532"/>
                <a:ext cx="377" cy="15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2" name="AutoShape 199"/>
              <p:cNvCxnSpPr>
                <a:cxnSpLocks noChangeShapeType="1"/>
                <a:stCxn id="164" idx="2"/>
                <a:endCxn id="166" idx="0"/>
              </p:cNvCxnSpPr>
              <p:nvPr/>
            </p:nvCxnSpPr>
            <p:spPr bwMode="auto">
              <a:xfrm flipH="1" flipV="1">
                <a:off x="1482" y="1608"/>
                <a:ext cx="408" cy="8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3" name="AutoShape 200"/>
              <p:cNvCxnSpPr>
                <a:cxnSpLocks noChangeShapeType="1"/>
                <a:stCxn id="164" idx="2"/>
                <a:endCxn id="169" idx="0"/>
              </p:cNvCxnSpPr>
              <p:nvPr/>
            </p:nvCxnSpPr>
            <p:spPr bwMode="auto">
              <a:xfrm flipH="1" flipV="1">
                <a:off x="1458" y="1683"/>
                <a:ext cx="432" cy="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4" name="AutoShape 201"/>
              <p:cNvCxnSpPr>
                <a:cxnSpLocks noChangeShapeType="1"/>
                <a:stCxn id="164" idx="2"/>
                <a:endCxn id="167" idx="0"/>
              </p:cNvCxnSpPr>
              <p:nvPr/>
            </p:nvCxnSpPr>
            <p:spPr bwMode="auto">
              <a:xfrm flipH="1">
                <a:off x="1441" y="1691"/>
                <a:ext cx="449" cy="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5" name="Rectangle 202"/>
              <p:cNvSpPr>
                <a:spLocks noChangeArrowheads="1"/>
              </p:cNvSpPr>
              <p:nvPr/>
            </p:nvSpPr>
            <p:spPr bwMode="auto">
              <a:xfrm rot="50355978">
                <a:off x="1960" y="1542"/>
                <a:ext cx="53" cy="4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6" name="Oval 203"/>
              <p:cNvSpPr>
                <a:spLocks noChangeArrowheads="1"/>
              </p:cNvSpPr>
              <p:nvPr/>
            </p:nvSpPr>
            <p:spPr bwMode="auto">
              <a:xfrm rot="50355978">
                <a:off x="1756" y="1104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7" name="Oval 204"/>
              <p:cNvSpPr>
                <a:spLocks noChangeArrowheads="1"/>
              </p:cNvSpPr>
              <p:nvPr/>
            </p:nvSpPr>
            <p:spPr bwMode="auto">
              <a:xfrm rot="50355978">
                <a:off x="1640" y="1222"/>
                <a:ext cx="52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8" name="Oval 205"/>
              <p:cNvSpPr>
                <a:spLocks noChangeArrowheads="1"/>
              </p:cNvSpPr>
              <p:nvPr/>
            </p:nvSpPr>
            <p:spPr bwMode="auto">
              <a:xfrm rot="50355978">
                <a:off x="1543" y="1361"/>
                <a:ext cx="51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9" name="Oval 206"/>
              <p:cNvSpPr>
                <a:spLocks noChangeArrowheads="1"/>
              </p:cNvSpPr>
              <p:nvPr/>
            </p:nvSpPr>
            <p:spPr bwMode="auto">
              <a:xfrm rot="50355978">
                <a:off x="1690" y="1159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0" name="Oval 207"/>
              <p:cNvSpPr>
                <a:spLocks noChangeArrowheads="1"/>
              </p:cNvSpPr>
              <p:nvPr/>
            </p:nvSpPr>
            <p:spPr bwMode="auto">
              <a:xfrm rot="50355978">
                <a:off x="1587" y="1287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81" name="AutoShape 208"/>
              <p:cNvCxnSpPr>
                <a:cxnSpLocks noChangeShapeType="1"/>
                <a:stCxn id="175" idx="2"/>
                <a:endCxn id="176" idx="0"/>
              </p:cNvCxnSpPr>
              <p:nvPr/>
            </p:nvCxnSpPr>
            <p:spPr bwMode="auto">
              <a:xfrm flipH="1" flipV="1">
                <a:off x="1802" y="1137"/>
                <a:ext cx="167" cy="4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2" name="AutoShape 209"/>
              <p:cNvCxnSpPr>
                <a:cxnSpLocks noChangeShapeType="1"/>
                <a:stCxn id="175" idx="2"/>
                <a:endCxn id="179" idx="0"/>
              </p:cNvCxnSpPr>
              <p:nvPr/>
            </p:nvCxnSpPr>
            <p:spPr bwMode="auto">
              <a:xfrm flipH="1" flipV="1">
                <a:off x="1737" y="1193"/>
                <a:ext cx="232" cy="3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3" name="AutoShape 210"/>
              <p:cNvCxnSpPr>
                <a:cxnSpLocks noChangeShapeType="1"/>
                <a:stCxn id="175" idx="2"/>
                <a:endCxn id="177" idx="0"/>
              </p:cNvCxnSpPr>
              <p:nvPr/>
            </p:nvCxnSpPr>
            <p:spPr bwMode="auto">
              <a:xfrm flipH="1" flipV="1">
                <a:off x="1685" y="1254"/>
                <a:ext cx="284" cy="29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4" name="AutoShape 211"/>
              <p:cNvCxnSpPr>
                <a:cxnSpLocks noChangeShapeType="1"/>
                <a:stCxn id="175" idx="2"/>
                <a:endCxn id="180" idx="0"/>
              </p:cNvCxnSpPr>
              <p:nvPr/>
            </p:nvCxnSpPr>
            <p:spPr bwMode="auto">
              <a:xfrm flipH="1" flipV="1">
                <a:off x="1633" y="1320"/>
                <a:ext cx="336" cy="23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5" name="AutoShape 212"/>
              <p:cNvCxnSpPr>
                <a:cxnSpLocks noChangeShapeType="1"/>
                <a:stCxn id="175" idx="2"/>
                <a:endCxn id="178" idx="0"/>
              </p:cNvCxnSpPr>
              <p:nvPr/>
            </p:nvCxnSpPr>
            <p:spPr bwMode="auto">
              <a:xfrm flipH="1" flipV="1">
                <a:off x="1589" y="1393"/>
                <a:ext cx="380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6" name="AutoShape 213"/>
              <p:cNvCxnSpPr>
                <a:cxnSpLocks noChangeShapeType="1"/>
              </p:cNvCxnSpPr>
              <p:nvPr/>
            </p:nvCxnSpPr>
            <p:spPr bwMode="auto">
              <a:xfrm rot="7155978">
                <a:off x="1542" y="142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7" name="AutoShape 214"/>
              <p:cNvCxnSpPr>
                <a:cxnSpLocks noChangeShapeType="1"/>
              </p:cNvCxnSpPr>
              <p:nvPr/>
            </p:nvCxnSpPr>
            <p:spPr bwMode="auto">
              <a:xfrm rot="7155978">
                <a:off x="1542" y="142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8" name="AutoShape 215"/>
              <p:cNvCxnSpPr>
                <a:cxnSpLocks noChangeShapeType="1"/>
              </p:cNvCxnSpPr>
              <p:nvPr/>
            </p:nvCxnSpPr>
            <p:spPr bwMode="auto">
              <a:xfrm rot="7155978">
                <a:off x="1542" y="142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9" name="AutoShape 216"/>
              <p:cNvCxnSpPr>
                <a:cxnSpLocks noChangeShapeType="1"/>
                <a:stCxn id="175" idx="0"/>
                <a:endCxn id="163" idx="4"/>
              </p:cNvCxnSpPr>
              <p:nvPr/>
            </p:nvCxnSpPr>
            <p:spPr bwMode="auto">
              <a:xfrm>
                <a:off x="2007" y="1574"/>
                <a:ext cx="174" cy="1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0" name="AutoShape 217"/>
              <p:cNvCxnSpPr>
                <a:cxnSpLocks noChangeShapeType="1"/>
                <a:stCxn id="164" idx="0"/>
                <a:endCxn id="163" idx="4"/>
              </p:cNvCxnSpPr>
              <p:nvPr/>
            </p:nvCxnSpPr>
            <p:spPr bwMode="auto">
              <a:xfrm>
                <a:off x="1928" y="1712"/>
                <a:ext cx="253" cy="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1" name="Oval 218"/>
              <p:cNvSpPr>
                <a:spLocks noChangeArrowheads="1"/>
              </p:cNvSpPr>
              <p:nvPr/>
            </p:nvSpPr>
            <p:spPr bwMode="auto">
              <a:xfrm rot="47851238">
                <a:off x="2119" y="208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2" name="Rectangle 219"/>
              <p:cNvSpPr>
                <a:spLocks noChangeArrowheads="1"/>
              </p:cNvSpPr>
              <p:nvPr/>
            </p:nvSpPr>
            <p:spPr bwMode="auto">
              <a:xfrm rot="47851238">
                <a:off x="1866" y="2219"/>
                <a:ext cx="53" cy="43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3" name="Oval 220"/>
              <p:cNvSpPr>
                <a:spLocks noChangeArrowheads="1"/>
              </p:cNvSpPr>
              <p:nvPr/>
            </p:nvSpPr>
            <p:spPr bwMode="auto">
              <a:xfrm rot="47851238">
                <a:off x="1430" y="2262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" name="Oval 221"/>
              <p:cNvSpPr>
                <a:spLocks noChangeArrowheads="1"/>
              </p:cNvSpPr>
              <p:nvPr/>
            </p:nvSpPr>
            <p:spPr bwMode="auto">
              <a:xfrm rot="47851238">
                <a:off x="1483" y="2418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5" name="Oval 222"/>
              <p:cNvSpPr>
                <a:spLocks noChangeArrowheads="1"/>
              </p:cNvSpPr>
              <p:nvPr/>
            </p:nvSpPr>
            <p:spPr bwMode="auto">
              <a:xfrm rot="47851238">
                <a:off x="1562" y="2567"/>
                <a:ext cx="52" cy="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6" name="Oval 223"/>
              <p:cNvSpPr>
                <a:spLocks noChangeArrowheads="1"/>
              </p:cNvSpPr>
              <p:nvPr/>
            </p:nvSpPr>
            <p:spPr bwMode="auto">
              <a:xfrm rot="47851238">
                <a:off x="1453" y="2339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7" name="Oval 224"/>
              <p:cNvSpPr>
                <a:spLocks noChangeArrowheads="1"/>
              </p:cNvSpPr>
              <p:nvPr/>
            </p:nvSpPr>
            <p:spPr bwMode="auto">
              <a:xfrm rot="47851238">
                <a:off x="1520" y="2494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98" name="AutoShape 225"/>
              <p:cNvCxnSpPr>
                <a:cxnSpLocks noChangeShapeType="1"/>
                <a:stCxn id="192" idx="2"/>
                <a:endCxn id="193" idx="0"/>
              </p:cNvCxnSpPr>
              <p:nvPr/>
            </p:nvCxnSpPr>
            <p:spPr bwMode="auto">
              <a:xfrm flipH="1">
                <a:off x="1478" y="2246"/>
                <a:ext cx="395" cy="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9" name="AutoShape 226"/>
              <p:cNvCxnSpPr>
                <a:cxnSpLocks noChangeShapeType="1"/>
                <a:stCxn id="192" idx="2"/>
                <a:endCxn id="196" idx="0"/>
              </p:cNvCxnSpPr>
              <p:nvPr/>
            </p:nvCxnSpPr>
            <p:spPr bwMode="auto">
              <a:xfrm flipH="1">
                <a:off x="1501" y="2246"/>
                <a:ext cx="372" cy="11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0" name="AutoShape 227"/>
              <p:cNvCxnSpPr>
                <a:cxnSpLocks noChangeShapeType="1"/>
                <a:stCxn id="192" idx="2"/>
                <a:endCxn id="194" idx="0"/>
              </p:cNvCxnSpPr>
              <p:nvPr/>
            </p:nvCxnSpPr>
            <p:spPr bwMode="auto">
              <a:xfrm flipH="1">
                <a:off x="1530" y="2246"/>
                <a:ext cx="343" cy="19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1" name="AutoShape 228"/>
              <p:cNvCxnSpPr>
                <a:cxnSpLocks noChangeShapeType="1"/>
                <a:stCxn id="192" idx="2"/>
                <a:endCxn id="197" idx="0"/>
              </p:cNvCxnSpPr>
              <p:nvPr/>
            </p:nvCxnSpPr>
            <p:spPr bwMode="auto">
              <a:xfrm flipH="1">
                <a:off x="1567" y="2246"/>
                <a:ext cx="306" cy="26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2" name="AutoShape 229"/>
              <p:cNvCxnSpPr>
                <a:cxnSpLocks noChangeShapeType="1"/>
                <a:stCxn id="192" idx="2"/>
                <a:endCxn id="195" idx="0"/>
              </p:cNvCxnSpPr>
              <p:nvPr/>
            </p:nvCxnSpPr>
            <p:spPr bwMode="auto">
              <a:xfrm flipH="1">
                <a:off x="1611" y="2246"/>
                <a:ext cx="262" cy="3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03" name="Rectangle 230"/>
              <p:cNvSpPr>
                <a:spLocks noChangeArrowheads="1"/>
              </p:cNvSpPr>
              <p:nvPr/>
            </p:nvSpPr>
            <p:spPr bwMode="auto">
              <a:xfrm rot="47851238">
                <a:off x="1823" y="2058"/>
                <a:ext cx="53" cy="45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4" name="Oval 231"/>
              <p:cNvSpPr>
                <a:spLocks noChangeArrowheads="1"/>
              </p:cNvSpPr>
              <p:nvPr/>
            </p:nvSpPr>
            <p:spPr bwMode="auto">
              <a:xfrm rot="47851238">
                <a:off x="1378" y="1842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5" name="Oval 232"/>
              <p:cNvSpPr>
                <a:spLocks noChangeArrowheads="1"/>
              </p:cNvSpPr>
              <p:nvPr/>
            </p:nvSpPr>
            <p:spPr bwMode="auto">
              <a:xfrm rot="47851238">
                <a:off x="1380" y="2008"/>
                <a:ext cx="50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6" name="Oval 233"/>
              <p:cNvSpPr>
                <a:spLocks noChangeArrowheads="1"/>
              </p:cNvSpPr>
              <p:nvPr/>
            </p:nvSpPr>
            <p:spPr bwMode="auto">
              <a:xfrm rot="47851238">
                <a:off x="1407" y="2180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7" name="Oval 234"/>
              <p:cNvSpPr>
                <a:spLocks noChangeArrowheads="1"/>
              </p:cNvSpPr>
              <p:nvPr/>
            </p:nvSpPr>
            <p:spPr bwMode="auto">
              <a:xfrm rot="47851238">
                <a:off x="1371" y="1925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8" name="Oval 235"/>
              <p:cNvSpPr>
                <a:spLocks noChangeArrowheads="1"/>
              </p:cNvSpPr>
              <p:nvPr/>
            </p:nvSpPr>
            <p:spPr bwMode="auto">
              <a:xfrm rot="47851238">
                <a:off x="1387" y="2093"/>
                <a:ext cx="52" cy="42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09" name="AutoShape 236"/>
              <p:cNvCxnSpPr>
                <a:cxnSpLocks noChangeShapeType="1"/>
                <a:stCxn id="203" idx="2"/>
                <a:endCxn id="204" idx="0"/>
              </p:cNvCxnSpPr>
              <p:nvPr/>
            </p:nvCxnSpPr>
            <p:spPr bwMode="auto">
              <a:xfrm flipH="1" flipV="1">
                <a:off x="1425" y="1858"/>
                <a:ext cx="404" cy="2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0" name="AutoShape 237"/>
              <p:cNvCxnSpPr>
                <a:cxnSpLocks noChangeShapeType="1"/>
                <a:stCxn id="203" idx="2"/>
                <a:endCxn id="207" idx="0"/>
              </p:cNvCxnSpPr>
              <p:nvPr/>
            </p:nvCxnSpPr>
            <p:spPr bwMode="auto">
              <a:xfrm flipH="1" flipV="1">
                <a:off x="1419" y="1943"/>
                <a:ext cx="410" cy="1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1" name="AutoShape 238"/>
              <p:cNvCxnSpPr>
                <a:cxnSpLocks noChangeShapeType="1"/>
                <a:stCxn id="203" idx="2"/>
                <a:endCxn id="205" idx="0"/>
              </p:cNvCxnSpPr>
              <p:nvPr/>
            </p:nvCxnSpPr>
            <p:spPr bwMode="auto">
              <a:xfrm flipH="1" flipV="1">
                <a:off x="1426" y="2026"/>
                <a:ext cx="403" cy="5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2" name="AutoShape 239"/>
              <p:cNvCxnSpPr>
                <a:cxnSpLocks noChangeShapeType="1"/>
                <a:stCxn id="203" idx="2"/>
                <a:endCxn id="208" idx="0"/>
              </p:cNvCxnSpPr>
              <p:nvPr/>
            </p:nvCxnSpPr>
            <p:spPr bwMode="auto">
              <a:xfrm flipH="1">
                <a:off x="1435" y="2084"/>
                <a:ext cx="394" cy="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3" name="AutoShape 240"/>
              <p:cNvCxnSpPr>
                <a:cxnSpLocks noChangeShapeType="1"/>
                <a:stCxn id="203" idx="2"/>
                <a:endCxn id="206" idx="0"/>
              </p:cNvCxnSpPr>
              <p:nvPr/>
            </p:nvCxnSpPr>
            <p:spPr bwMode="auto">
              <a:xfrm flipH="1">
                <a:off x="1455" y="2084"/>
                <a:ext cx="374" cy="1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4" name="AutoShape 241"/>
              <p:cNvCxnSpPr>
                <a:cxnSpLocks noChangeShapeType="1"/>
              </p:cNvCxnSpPr>
              <p:nvPr/>
            </p:nvCxnSpPr>
            <p:spPr bwMode="auto">
              <a:xfrm rot="4651238">
                <a:off x="1441" y="225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5" name="AutoShape 242"/>
              <p:cNvCxnSpPr>
                <a:cxnSpLocks noChangeShapeType="1"/>
              </p:cNvCxnSpPr>
              <p:nvPr/>
            </p:nvCxnSpPr>
            <p:spPr bwMode="auto">
              <a:xfrm rot="4651238">
                <a:off x="1441" y="225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6" name="AutoShape 243"/>
              <p:cNvCxnSpPr>
                <a:cxnSpLocks noChangeShapeType="1"/>
              </p:cNvCxnSpPr>
              <p:nvPr/>
            </p:nvCxnSpPr>
            <p:spPr bwMode="auto">
              <a:xfrm rot="4651238">
                <a:off x="1441" y="225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7" name="AutoShape 244"/>
              <p:cNvCxnSpPr>
                <a:cxnSpLocks noChangeShapeType="1"/>
                <a:stCxn id="203" idx="0"/>
                <a:endCxn id="191" idx="4"/>
              </p:cNvCxnSpPr>
              <p:nvPr/>
            </p:nvCxnSpPr>
            <p:spPr bwMode="auto">
              <a:xfrm>
                <a:off x="1872" y="2074"/>
                <a:ext cx="252" cy="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8" name="AutoShape 245"/>
              <p:cNvCxnSpPr>
                <a:cxnSpLocks noChangeShapeType="1"/>
                <a:stCxn id="192" idx="0"/>
                <a:endCxn id="191" idx="4"/>
              </p:cNvCxnSpPr>
              <p:nvPr/>
            </p:nvCxnSpPr>
            <p:spPr bwMode="auto">
              <a:xfrm flipV="1">
                <a:off x="1915" y="2115"/>
                <a:ext cx="209" cy="1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19" name="Oval 246"/>
              <p:cNvSpPr>
                <a:spLocks noChangeArrowheads="1"/>
              </p:cNvSpPr>
              <p:nvPr/>
            </p:nvSpPr>
            <p:spPr bwMode="auto">
              <a:xfrm rot="52819548">
                <a:off x="2422" y="1544"/>
                <a:ext cx="51" cy="46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" name="Rectangle 247"/>
              <p:cNvSpPr>
                <a:spLocks noChangeArrowheads="1"/>
              </p:cNvSpPr>
              <p:nvPr/>
            </p:nvSpPr>
            <p:spPr bwMode="auto">
              <a:xfrm rot="52819548">
                <a:off x="2237" y="1310"/>
                <a:ext cx="52" cy="45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1" name="Oval 248"/>
              <p:cNvSpPr>
                <a:spLocks noChangeArrowheads="1"/>
              </p:cNvSpPr>
              <p:nvPr/>
            </p:nvSpPr>
            <p:spPr bwMode="auto">
              <a:xfrm rot="52819548">
                <a:off x="2106" y="883"/>
                <a:ext cx="51" cy="45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2" name="Oval 249"/>
              <p:cNvSpPr>
                <a:spLocks noChangeArrowheads="1"/>
              </p:cNvSpPr>
              <p:nvPr/>
            </p:nvSpPr>
            <p:spPr bwMode="auto">
              <a:xfrm rot="52819548">
                <a:off x="1953" y="955"/>
                <a:ext cx="50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" name="Oval 250"/>
              <p:cNvSpPr>
                <a:spLocks noChangeArrowheads="1"/>
              </p:cNvSpPr>
              <p:nvPr/>
            </p:nvSpPr>
            <p:spPr bwMode="auto">
              <a:xfrm rot="52819548">
                <a:off x="1811" y="1041"/>
                <a:ext cx="51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4" name="Oval 251"/>
              <p:cNvSpPr>
                <a:spLocks noChangeArrowheads="1"/>
              </p:cNvSpPr>
              <p:nvPr/>
            </p:nvSpPr>
            <p:spPr bwMode="auto">
              <a:xfrm rot="52819548">
                <a:off x="2029" y="917"/>
                <a:ext cx="51" cy="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5" name="Oval 252"/>
              <p:cNvSpPr>
                <a:spLocks noChangeArrowheads="1"/>
              </p:cNvSpPr>
              <p:nvPr/>
            </p:nvSpPr>
            <p:spPr bwMode="auto">
              <a:xfrm rot="52819548">
                <a:off x="1882" y="995"/>
                <a:ext cx="50" cy="43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26" name="AutoShape 253"/>
              <p:cNvCxnSpPr>
                <a:cxnSpLocks noChangeShapeType="1"/>
                <a:stCxn id="220" idx="2"/>
                <a:endCxn id="221" idx="0"/>
              </p:cNvCxnSpPr>
              <p:nvPr/>
            </p:nvCxnSpPr>
            <p:spPr bwMode="auto">
              <a:xfrm flipH="1" flipV="1">
                <a:off x="2139" y="925"/>
                <a:ext cx="115" cy="3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7" name="AutoShape 254"/>
              <p:cNvCxnSpPr>
                <a:cxnSpLocks noChangeShapeType="1"/>
                <a:stCxn id="220" idx="2"/>
                <a:endCxn id="224" idx="0"/>
              </p:cNvCxnSpPr>
              <p:nvPr/>
            </p:nvCxnSpPr>
            <p:spPr bwMode="auto">
              <a:xfrm flipH="1" flipV="1">
                <a:off x="2062" y="959"/>
                <a:ext cx="192" cy="3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8" name="AutoShape 255"/>
              <p:cNvCxnSpPr>
                <a:cxnSpLocks noChangeShapeType="1"/>
                <a:stCxn id="220" idx="2"/>
                <a:endCxn id="222" idx="0"/>
              </p:cNvCxnSpPr>
              <p:nvPr/>
            </p:nvCxnSpPr>
            <p:spPr bwMode="auto">
              <a:xfrm flipH="1" flipV="1">
                <a:off x="1985" y="997"/>
                <a:ext cx="269" cy="31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9" name="AutoShape 256"/>
              <p:cNvCxnSpPr>
                <a:cxnSpLocks noChangeShapeType="1"/>
                <a:stCxn id="220" idx="2"/>
                <a:endCxn id="225" idx="0"/>
              </p:cNvCxnSpPr>
              <p:nvPr/>
            </p:nvCxnSpPr>
            <p:spPr bwMode="auto">
              <a:xfrm flipH="1" flipV="1">
                <a:off x="1916" y="1042"/>
                <a:ext cx="338" cy="265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30" name="AutoShape 257"/>
              <p:cNvCxnSpPr>
                <a:cxnSpLocks noChangeShapeType="1"/>
                <a:stCxn id="220" idx="2"/>
                <a:endCxn id="223" idx="0"/>
              </p:cNvCxnSpPr>
              <p:nvPr/>
            </p:nvCxnSpPr>
            <p:spPr bwMode="auto">
              <a:xfrm flipH="1" flipV="1">
                <a:off x="1844" y="1083"/>
                <a:ext cx="410" cy="2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31" name="Rectangle 258"/>
              <p:cNvSpPr>
                <a:spLocks noChangeArrowheads="1"/>
              </p:cNvSpPr>
              <p:nvPr/>
            </p:nvSpPr>
            <p:spPr bwMode="auto">
              <a:xfrm rot="52819548">
                <a:off x="2441" y="1254"/>
                <a:ext cx="58" cy="43"/>
              </a:xfrm>
              <a:prstGeom prst="rect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2" name="Oval 259"/>
              <p:cNvSpPr>
                <a:spLocks noChangeArrowheads="1"/>
              </p:cNvSpPr>
              <p:nvPr/>
            </p:nvSpPr>
            <p:spPr bwMode="auto">
              <a:xfrm rot="52819548">
                <a:off x="2597" y="811"/>
                <a:ext cx="55" cy="41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3" name="Oval 260"/>
              <p:cNvSpPr>
                <a:spLocks noChangeArrowheads="1"/>
              </p:cNvSpPr>
              <p:nvPr/>
            </p:nvSpPr>
            <p:spPr bwMode="auto">
              <a:xfrm rot="52819548">
                <a:off x="2403" y="809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4" name="Oval 261"/>
              <p:cNvSpPr>
                <a:spLocks noChangeArrowheads="1"/>
              </p:cNvSpPr>
              <p:nvPr/>
            </p:nvSpPr>
            <p:spPr bwMode="auto">
              <a:xfrm rot="52819548">
                <a:off x="2208" y="848"/>
                <a:ext cx="55" cy="4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5" name="Oval 262"/>
              <p:cNvSpPr>
                <a:spLocks noChangeArrowheads="1"/>
              </p:cNvSpPr>
              <p:nvPr/>
            </p:nvSpPr>
            <p:spPr bwMode="auto">
              <a:xfrm rot="52819548">
                <a:off x="2493" y="810"/>
                <a:ext cx="55" cy="4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6" name="Oval 263"/>
              <p:cNvSpPr>
                <a:spLocks noChangeArrowheads="1"/>
              </p:cNvSpPr>
              <p:nvPr/>
            </p:nvSpPr>
            <p:spPr bwMode="auto">
              <a:xfrm rot="52819548">
                <a:off x="2309" y="825"/>
                <a:ext cx="54" cy="45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37" name="AutoShape 264"/>
              <p:cNvCxnSpPr>
                <a:cxnSpLocks noChangeShapeType="1"/>
                <a:stCxn id="231" idx="2"/>
                <a:endCxn id="232" idx="7"/>
              </p:cNvCxnSpPr>
              <p:nvPr/>
            </p:nvCxnSpPr>
            <p:spPr bwMode="auto">
              <a:xfrm flipV="1">
                <a:off x="2460" y="854"/>
                <a:ext cx="152" cy="3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8" name="AutoShape 265"/>
              <p:cNvCxnSpPr>
                <a:cxnSpLocks noChangeShapeType="1"/>
                <a:stCxn id="231" idx="2"/>
                <a:endCxn id="235" idx="0"/>
              </p:cNvCxnSpPr>
              <p:nvPr/>
            </p:nvCxnSpPr>
            <p:spPr bwMode="auto">
              <a:xfrm flipV="1">
                <a:off x="2460" y="852"/>
                <a:ext cx="68" cy="39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9" name="AutoShape 266"/>
              <p:cNvCxnSpPr>
                <a:cxnSpLocks noChangeShapeType="1"/>
                <a:stCxn id="231" idx="2"/>
                <a:endCxn id="233" idx="0"/>
              </p:cNvCxnSpPr>
              <p:nvPr/>
            </p:nvCxnSpPr>
            <p:spPr bwMode="auto">
              <a:xfrm flipH="1" flipV="1">
                <a:off x="2438" y="851"/>
                <a:ext cx="22" cy="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0" name="AutoShape 267"/>
              <p:cNvCxnSpPr>
                <a:cxnSpLocks noChangeShapeType="1"/>
                <a:stCxn id="231" idx="2"/>
                <a:endCxn id="236" idx="0"/>
              </p:cNvCxnSpPr>
              <p:nvPr/>
            </p:nvCxnSpPr>
            <p:spPr bwMode="auto">
              <a:xfrm flipH="1" flipV="1">
                <a:off x="2345" y="872"/>
                <a:ext cx="115" cy="37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1" name="AutoShape 268"/>
              <p:cNvCxnSpPr>
                <a:cxnSpLocks noChangeShapeType="1"/>
                <a:stCxn id="231" idx="2"/>
                <a:endCxn id="234" idx="0"/>
              </p:cNvCxnSpPr>
              <p:nvPr/>
            </p:nvCxnSpPr>
            <p:spPr bwMode="auto">
              <a:xfrm flipH="1" flipV="1">
                <a:off x="2243" y="890"/>
                <a:ext cx="217" cy="3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2" name="AutoShape 269"/>
              <p:cNvCxnSpPr>
                <a:cxnSpLocks noChangeShapeType="1"/>
              </p:cNvCxnSpPr>
              <p:nvPr/>
            </p:nvCxnSpPr>
            <p:spPr bwMode="auto">
              <a:xfrm rot="9619548">
                <a:off x="2163" y="90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3" name="AutoShape 270"/>
              <p:cNvCxnSpPr>
                <a:cxnSpLocks noChangeShapeType="1"/>
              </p:cNvCxnSpPr>
              <p:nvPr/>
            </p:nvCxnSpPr>
            <p:spPr bwMode="auto">
              <a:xfrm rot="9619548">
                <a:off x="2163" y="904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4" name="AutoShape 271"/>
              <p:cNvCxnSpPr>
                <a:cxnSpLocks noChangeShapeType="1"/>
                <a:stCxn id="231" idx="0"/>
                <a:endCxn id="219" idx="4"/>
              </p:cNvCxnSpPr>
              <p:nvPr/>
            </p:nvCxnSpPr>
            <p:spPr bwMode="auto">
              <a:xfrm flipH="1">
                <a:off x="2439" y="1301"/>
                <a:ext cx="40" cy="239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5" name="AutoShape 272"/>
              <p:cNvCxnSpPr>
                <a:cxnSpLocks noChangeShapeType="1"/>
                <a:stCxn id="220" idx="0"/>
                <a:endCxn id="219" idx="4"/>
              </p:cNvCxnSpPr>
              <p:nvPr/>
            </p:nvCxnSpPr>
            <p:spPr bwMode="auto">
              <a:xfrm>
                <a:off x="2272" y="1358"/>
                <a:ext cx="167" cy="182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6" name="AutoShape 273"/>
              <p:cNvCxnSpPr>
                <a:cxnSpLocks noChangeShapeType="1"/>
                <a:stCxn id="219" idx="0"/>
                <a:endCxn id="161" idx="2"/>
              </p:cNvCxnSpPr>
              <p:nvPr/>
            </p:nvCxnSpPr>
            <p:spPr bwMode="auto">
              <a:xfrm flipH="1">
                <a:off x="2423" y="1591"/>
                <a:ext cx="34" cy="30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7" name="AutoShape 274"/>
              <p:cNvCxnSpPr>
                <a:cxnSpLocks noChangeShapeType="1"/>
                <a:stCxn id="191" idx="0"/>
                <a:endCxn id="161" idx="2"/>
              </p:cNvCxnSpPr>
              <p:nvPr/>
            </p:nvCxnSpPr>
            <p:spPr bwMode="auto">
              <a:xfrm flipV="1">
                <a:off x="2166" y="1891"/>
                <a:ext cx="257" cy="21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8" name="AutoShape 275"/>
              <p:cNvCxnSpPr>
                <a:cxnSpLocks noChangeShapeType="1"/>
                <a:stCxn id="9" idx="1"/>
                <a:endCxn id="161" idx="0"/>
              </p:cNvCxnSpPr>
              <p:nvPr/>
            </p:nvCxnSpPr>
            <p:spPr bwMode="auto">
              <a:xfrm flipH="1" flipV="1">
                <a:off x="2469" y="1916"/>
                <a:ext cx="175" cy="100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9" name="AutoShape 276"/>
              <p:cNvCxnSpPr>
                <a:cxnSpLocks noChangeShapeType="1"/>
                <a:stCxn id="9" idx="7"/>
                <a:endCxn id="99" idx="0"/>
              </p:cNvCxnSpPr>
              <p:nvPr/>
            </p:nvCxnSpPr>
            <p:spPr bwMode="auto">
              <a:xfrm flipV="1">
                <a:off x="2686" y="1935"/>
                <a:ext cx="197" cy="81"/>
              </a:xfrm>
              <a:prstGeom prst="straightConnector1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823" name="Group 821"/>
          <p:cNvGrpSpPr/>
          <p:nvPr/>
        </p:nvGrpSpPr>
        <p:grpSpPr>
          <a:xfrm>
            <a:off x="6035040" y="5342709"/>
            <a:ext cx="1750423" cy="1502227"/>
            <a:chOff x="4352260" y="517451"/>
            <a:chExt cx="4086446" cy="3732137"/>
          </a:xfrm>
        </p:grpSpPr>
        <p:sp>
          <p:nvSpPr>
            <p:cNvPr id="554" name="Rectangle 6"/>
            <p:cNvSpPr>
              <a:spLocks noChangeArrowheads="1"/>
            </p:cNvSpPr>
            <p:nvPr/>
          </p:nvSpPr>
          <p:spPr bwMode="auto">
            <a:xfrm>
              <a:off x="6277056" y="2246812"/>
              <a:ext cx="494338" cy="451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400" b="0" i="1" dirty="0">
                  <a:cs typeface="Times New Roman" pitchFamily="18" charset="0"/>
                </a:rPr>
                <a:t>v</a:t>
              </a:r>
              <a:r>
                <a:rPr lang="en-US" sz="1400" b="0" baseline="-25000" dirty="0">
                  <a:cs typeface="Times New Roman" pitchFamily="18" charset="0"/>
                </a:rPr>
                <a:t>0</a:t>
              </a:r>
            </a:p>
          </p:txBody>
        </p:sp>
        <p:sp>
          <p:nvSpPr>
            <p:cNvPr id="555" name="Oval 8"/>
            <p:cNvSpPr>
              <a:spLocks noChangeArrowheads="1"/>
            </p:cNvSpPr>
            <p:nvPr/>
          </p:nvSpPr>
          <p:spPr bwMode="auto">
            <a:xfrm>
              <a:off x="6360853" y="2311319"/>
              <a:ext cx="93941" cy="68480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6" name="AutoShape 9"/>
            <p:cNvCxnSpPr>
              <a:cxnSpLocks noChangeShapeType="1"/>
              <a:stCxn id="555" idx="4"/>
              <a:endCxn id="557" idx="0"/>
            </p:cNvCxnSpPr>
            <p:nvPr/>
          </p:nvCxnSpPr>
          <p:spPr bwMode="auto">
            <a:xfrm flipH="1">
              <a:off x="6399066" y="2385752"/>
              <a:ext cx="6368" cy="282850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7" name="Rectangle 10"/>
            <p:cNvSpPr>
              <a:spLocks noChangeArrowheads="1"/>
            </p:cNvSpPr>
            <p:nvPr/>
          </p:nvSpPr>
          <p:spPr bwMode="auto">
            <a:xfrm>
              <a:off x="6356077" y="2676047"/>
              <a:ext cx="85981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8" name="AutoShape 11"/>
            <p:cNvCxnSpPr>
              <a:cxnSpLocks noChangeShapeType="1"/>
              <a:stCxn id="557" idx="2"/>
              <a:endCxn id="559" idx="0"/>
            </p:cNvCxnSpPr>
            <p:nvPr/>
          </p:nvCxnSpPr>
          <p:spPr bwMode="auto">
            <a:xfrm>
              <a:off x="6399066" y="2747504"/>
              <a:ext cx="9554" cy="339421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9" name="Oval 12"/>
            <p:cNvSpPr>
              <a:spLocks noChangeArrowheads="1"/>
            </p:cNvSpPr>
            <p:nvPr/>
          </p:nvSpPr>
          <p:spPr bwMode="auto">
            <a:xfrm>
              <a:off x="6365629" y="3088413"/>
              <a:ext cx="81203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0" name="Rectangle 13"/>
            <p:cNvSpPr>
              <a:spLocks noChangeArrowheads="1"/>
            </p:cNvSpPr>
            <p:nvPr/>
          </p:nvSpPr>
          <p:spPr bwMode="auto">
            <a:xfrm>
              <a:off x="6499376" y="3514177"/>
              <a:ext cx="87573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1" name="Oval 14"/>
            <p:cNvSpPr>
              <a:spLocks noChangeArrowheads="1"/>
            </p:cNvSpPr>
            <p:nvPr/>
          </p:nvSpPr>
          <p:spPr bwMode="auto">
            <a:xfrm>
              <a:off x="6450018" y="4185575"/>
              <a:ext cx="85981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2" name="Oval 15"/>
            <p:cNvSpPr>
              <a:spLocks noChangeArrowheads="1"/>
            </p:cNvSpPr>
            <p:nvPr/>
          </p:nvSpPr>
          <p:spPr bwMode="auto">
            <a:xfrm>
              <a:off x="6707958" y="4166221"/>
              <a:ext cx="82795" cy="669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3" name="Oval 16"/>
            <p:cNvSpPr>
              <a:spLocks noChangeArrowheads="1"/>
            </p:cNvSpPr>
            <p:nvPr/>
          </p:nvSpPr>
          <p:spPr bwMode="auto">
            <a:xfrm>
              <a:off x="6962713" y="4108163"/>
              <a:ext cx="82795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" name="Oval 17"/>
            <p:cNvSpPr>
              <a:spLocks noChangeArrowheads="1"/>
            </p:cNvSpPr>
            <p:nvPr/>
          </p:nvSpPr>
          <p:spPr bwMode="auto">
            <a:xfrm>
              <a:off x="6572619" y="4181108"/>
              <a:ext cx="8757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5" name="Oval 18"/>
            <p:cNvSpPr>
              <a:spLocks noChangeArrowheads="1"/>
            </p:cNvSpPr>
            <p:nvPr/>
          </p:nvSpPr>
          <p:spPr bwMode="auto">
            <a:xfrm>
              <a:off x="6833744" y="4142403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66" name="AutoShape 19"/>
            <p:cNvCxnSpPr>
              <a:cxnSpLocks noChangeShapeType="1"/>
              <a:stCxn id="560" idx="2"/>
              <a:endCxn id="561" idx="0"/>
            </p:cNvCxnSpPr>
            <p:nvPr/>
          </p:nvCxnSpPr>
          <p:spPr bwMode="auto">
            <a:xfrm flipH="1">
              <a:off x="6493007" y="3578190"/>
              <a:ext cx="49359" cy="60738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67" name="AutoShape 20"/>
            <p:cNvCxnSpPr>
              <a:cxnSpLocks noChangeShapeType="1"/>
              <a:stCxn id="560" idx="2"/>
              <a:endCxn id="564" idx="0"/>
            </p:cNvCxnSpPr>
            <p:nvPr/>
          </p:nvCxnSpPr>
          <p:spPr bwMode="auto">
            <a:xfrm>
              <a:off x="6542367" y="3578190"/>
              <a:ext cx="73243" cy="60291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68" name="AutoShape 21"/>
            <p:cNvCxnSpPr>
              <a:cxnSpLocks noChangeShapeType="1"/>
              <a:stCxn id="560" idx="2"/>
              <a:endCxn id="562" idx="0"/>
            </p:cNvCxnSpPr>
            <p:nvPr/>
          </p:nvCxnSpPr>
          <p:spPr bwMode="auto">
            <a:xfrm>
              <a:off x="6542367" y="3578190"/>
              <a:ext cx="206990" cy="5895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9" name="AutoShape 22"/>
            <p:cNvCxnSpPr>
              <a:cxnSpLocks noChangeShapeType="1"/>
              <a:stCxn id="560" idx="2"/>
              <a:endCxn id="565" idx="0"/>
            </p:cNvCxnSpPr>
            <p:nvPr/>
          </p:nvCxnSpPr>
          <p:spPr bwMode="auto">
            <a:xfrm>
              <a:off x="6542367" y="3578190"/>
              <a:ext cx="334367" cy="564213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70" name="AutoShape 23"/>
            <p:cNvCxnSpPr>
              <a:cxnSpLocks noChangeShapeType="1"/>
              <a:stCxn id="560" idx="2"/>
              <a:endCxn id="563" idx="0"/>
            </p:cNvCxnSpPr>
            <p:nvPr/>
          </p:nvCxnSpPr>
          <p:spPr bwMode="auto">
            <a:xfrm>
              <a:off x="6542367" y="3578190"/>
              <a:ext cx="463338" cy="5299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1" name="Rectangle 24"/>
            <p:cNvSpPr>
              <a:spLocks noChangeArrowheads="1"/>
            </p:cNvSpPr>
            <p:nvPr/>
          </p:nvSpPr>
          <p:spPr bwMode="auto">
            <a:xfrm>
              <a:off x="6233474" y="3514177"/>
              <a:ext cx="89165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2" name="Oval 25"/>
            <p:cNvSpPr>
              <a:spLocks noChangeArrowheads="1"/>
            </p:cNvSpPr>
            <p:nvPr/>
          </p:nvSpPr>
          <p:spPr bwMode="auto">
            <a:xfrm>
              <a:off x="5773321" y="4096253"/>
              <a:ext cx="85981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3" name="Oval 26"/>
            <p:cNvSpPr>
              <a:spLocks noChangeArrowheads="1"/>
            </p:cNvSpPr>
            <p:nvPr/>
          </p:nvSpPr>
          <p:spPr bwMode="auto">
            <a:xfrm>
              <a:off x="6039224" y="4160267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4" name="Oval 27"/>
            <p:cNvSpPr>
              <a:spLocks noChangeArrowheads="1"/>
            </p:cNvSpPr>
            <p:nvPr/>
          </p:nvSpPr>
          <p:spPr bwMode="auto">
            <a:xfrm>
              <a:off x="6313085" y="4185575"/>
              <a:ext cx="82795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5" name="Oval 28"/>
            <p:cNvSpPr>
              <a:spLocks noChangeArrowheads="1"/>
            </p:cNvSpPr>
            <p:nvPr/>
          </p:nvSpPr>
          <p:spPr bwMode="auto">
            <a:xfrm>
              <a:off x="5907069" y="4137936"/>
              <a:ext cx="87573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6" name="Oval 29"/>
            <p:cNvSpPr>
              <a:spLocks noChangeArrowheads="1"/>
            </p:cNvSpPr>
            <p:nvPr/>
          </p:nvSpPr>
          <p:spPr bwMode="auto">
            <a:xfrm>
              <a:off x="6174562" y="4181108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77" name="AutoShape 30"/>
            <p:cNvCxnSpPr>
              <a:cxnSpLocks noChangeShapeType="1"/>
              <a:stCxn id="571" idx="2"/>
              <a:endCxn id="572" idx="0"/>
            </p:cNvCxnSpPr>
            <p:nvPr/>
          </p:nvCxnSpPr>
          <p:spPr bwMode="auto">
            <a:xfrm flipH="1">
              <a:off x="5817904" y="3578190"/>
              <a:ext cx="461746" cy="518062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78" name="AutoShape 31"/>
            <p:cNvCxnSpPr>
              <a:cxnSpLocks noChangeShapeType="1"/>
              <a:stCxn id="571" idx="2"/>
              <a:endCxn id="575" idx="0"/>
            </p:cNvCxnSpPr>
            <p:nvPr/>
          </p:nvCxnSpPr>
          <p:spPr bwMode="auto">
            <a:xfrm flipH="1">
              <a:off x="5950059" y="3578190"/>
              <a:ext cx="329591" cy="5597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9" name="AutoShape 32"/>
            <p:cNvCxnSpPr>
              <a:cxnSpLocks noChangeShapeType="1"/>
              <a:stCxn id="571" idx="2"/>
              <a:endCxn id="573" idx="0"/>
            </p:cNvCxnSpPr>
            <p:nvPr/>
          </p:nvCxnSpPr>
          <p:spPr bwMode="auto">
            <a:xfrm flipH="1">
              <a:off x="6080621" y="3578190"/>
              <a:ext cx="199028" cy="58207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80" name="AutoShape 33"/>
            <p:cNvCxnSpPr>
              <a:cxnSpLocks noChangeShapeType="1"/>
              <a:stCxn id="571" idx="2"/>
              <a:endCxn id="576" idx="0"/>
            </p:cNvCxnSpPr>
            <p:nvPr/>
          </p:nvCxnSpPr>
          <p:spPr bwMode="auto">
            <a:xfrm flipH="1">
              <a:off x="6215960" y="3578190"/>
              <a:ext cx="63689" cy="60291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81" name="AutoShape 34"/>
            <p:cNvCxnSpPr>
              <a:cxnSpLocks noChangeShapeType="1"/>
              <a:stCxn id="571" idx="2"/>
              <a:endCxn id="574" idx="0"/>
            </p:cNvCxnSpPr>
            <p:nvPr/>
          </p:nvCxnSpPr>
          <p:spPr bwMode="auto">
            <a:xfrm>
              <a:off x="6279649" y="3578190"/>
              <a:ext cx="76427" cy="607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2" name="AutoShape 35"/>
            <p:cNvCxnSpPr>
              <a:cxnSpLocks noChangeShapeType="1"/>
            </p:cNvCxnSpPr>
            <p:nvPr/>
          </p:nvCxnSpPr>
          <p:spPr bwMode="auto">
            <a:xfrm>
              <a:off x="6432502" y="422576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" name="AutoShape 36"/>
            <p:cNvCxnSpPr>
              <a:cxnSpLocks noChangeShapeType="1"/>
            </p:cNvCxnSpPr>
            <p:nvPr/>
          </p:nvCxnSpPr>
          <p:spPr bwMode="auto">
            <a:xfrm>
              <a:off x="6432502" y="422576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" name="AutoShape 37"/>
            <p:cNvCxnSpPr>
              <a:cxnSpLocks noChangeShapeType="1"/>
            </p:cNvCxnSpPr>
            <p:nvPr/>
          </p:nvCxnSpPr>
          <p:spPr bwMode="auto">
            <a:xfrm>
              <a:off x="6432502" y="422576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5" name="AutoShape 38"/>
            <p:cNvCxnSpPr>
              <a:cxnSpLocks noChangeShapeType="1"/>
              <a:stCxn id="571" idx="0"/>
              <a:endCxn id="559" idx="4"/>
            </p:cNvCxnSpPr>
            <p:nvPr/>
          </p:nvCxnSpPr>
          <p:spPr bwMode="auto">
            <a:xfrm flipV="1">
              <a:off x="6279649" y="3150937"/>
              <a:ext cx="128971" cy="363240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86" name="AutoShape 39"/>
            <p:cNvCxnSpPr>
              <a:cxnSpLocks noChangeShapeType="1"/>
              <a:stCxn id="560" idx="0"/>
              <a:endCxn id="559" idx="4"/>
            </p:cNvCxnSpPr>
            <p:nvPr/>
          </p:nvCxnSpPr>
          <p:spPr bwMode="auto">
            <a:xfrm flipH="1" flipV="1">
              <a:off x="6408620" y="3150937"/>
              <a:ext cx="133747" cy="363240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87" name="Oval 40"/>
            <p:cNvSpPr>
              <a:spLocks noChangeArrowheads="1"/>
            </p:cNvSpPr>
            <p:nvPr/>
          </p:nvSpPr>
          <p:spPr bwMode="auto">
            <a:xfrm rot="19095258">
              <a:off x="6895840" y="2912748"/>
              <a:ext cx="82795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8" name="Rectangle 41"/>
            <p:cNvSpPr>
              <a:spLocks noChangeArrowheads="1"/>
            </p:cNvSpPr>
            <p:nvPr/>
          </p:nvSpPr>
          <p:spPr bwMode="auto">
            <a:xfrm rot="19095258">
              <a:off x="7282752" y="3144982"/>
              <a:ext cx="87573" cy="62525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9" name="Oval 42"/>
            <p:cNvSpPr>
              <a:spLocks noChangeArrowheads="1"/>
            </p:cNvSpPr>
            <p:nvPr/>
          </p:nvSpPr>
          <p:spPr bwMode="auto">
            <a:xfrm rot="19095258">
              <a:off x="7701506" y="3676443"/>
              <a:ext cx="82795" cy="68480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0" name="Oval 43"/>
            <p:cNvSpPr>
              <a:spLocks noChangeArrowheads="1"/>
            </p:cNvSpPr>
            <p:nvPr/>
          </p:nvSpPr>
          <p:spPr bwMode="auto">
            <a:xfrm rot="19095258">
              <a:off x="7883020" y="3496313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1" name="Oval 44"/>
            <p:cNvSpPr>
              <a:spLocks noChangeArrowheads="1"/>
            </p:cNvSpPr>
            <p:nvPr/>
          </p:nvSpPr>
          <p:spPr bwMode="auto">
            <a:xfrm rot="19095258">
              <a:off x="8031097" y="3283430"/>
              <a:ext cx="82795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2" name="Oval 45"/>
            <p:cNvSpPr>
              <a:spLocks noChangeArrowheads="1"/>
            </p:cNvSpPr>
            <p:nvPr/>
          </p:nvSpPr>
          <p:spPr bwMode="auto">
            <a:xfrm rot="19095258">
              <a:off x="7790671" y="3593078"/>
              <a:ext cx="81203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3" name="Oval 46"/>
            <p:cNvSpPr>
              <a:spLocks noChangeArrowheads="1"/>
            </p:cNvSpPr>
            <p:nvPr/>
          </p:nvSpPr>
          <p:spPr bwMode="auto">
            <a:xfrm rot="19095258">
              <a:off x="7962632" y="3393593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94" name="AutoShape 47"/>
            <p:cNvCxnSpPr>
              <a:cxnSpLocks noChangeShapeType="1"/>
              <a:stCxn id="588" idx="2"/>
              <a:endCxn id="589" idx="0"/>
            </p:cNvCxnSpPr>
            <p:nvPr/>
          </p:nvCxnSpPr>
          <p:spPr bwMode="auto">
            <a:xfrm>
              <a:off x="7351217" y="3206018"/>
              <a:ext cx="369396" cy="4778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5" name="AutoShape 48"/>
            <p:cNvCxnSpPr>
              <a:cxnSpLocks noChangeShapeType="1"/>
              <a:stCxn id="588" idx="2"/>
              <a:endCxn id="592" idx="0"/>
            </p:cNvCxnSpPr>
            <p:nvPr/>
          </p:nvCxnSpPr>
          <p:spPr bwMode="auto">
            <a:xfrm>
              <a:off x="7351217" y="3206018"/>
              <a:ext cx="458561" cy="394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6" name="AutoShape 49"/>
            <p:cNvCxnSpPr>
              <a:cxnSpLocks noChangeShapeType="1"/>
              <a:stCxn id="588" idx="2"/>
              <a:endCxn id="590" idx="0"/>
            </p:cNvCxnSpPr>
            <p:nvPr/>
          </p:nvCxnSpPr>
          <p:spPr bwMode="auto">
            <a:xfrm>
              <a:off x="7351217" y="3206018"/>
              <a:ext cx="549318" cy="29922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97" name="AutoShape 50"/>
            <p:cNvCxnSpPr>
              <a:cxnSpLocks noChangeShapeType="1"/>
              <a:stCxn id="588" idx="2"/>
              <a:endCxn id="593" idx="0"/>
            </p:cNvCxnSpPr>
            <p:nvPr/>
          </p:nvCxnSpPr>
          <p:spPr bwMode="auto">
            <a:xfrm>
              <a:off x="7351217" y="3206018"/>
              <a:ext cx="624152" cy="190552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98" name="AutoShape 51"/>
            <p:cNvCxnSpPr>
              <a:cxnSpLocks noChangeShapeType="1"/>
              <a:stCxn id="588" idx="2"/>
              <a:endCxn id="591" idx="0"/>
            </p:cNvCxnSpPr>
            <p:nvPr/>
          </p:nvCxnSpPr>
          <p:spPr bwMode="auto">
            <a:xfrm>
              <a:off x="7351217" y="3206018"/>
              <a:ext cx="698987" cy="8485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99" name="Rectangle 52"/>
            <p:cNvSpPr>
              <a:spLocks noChangeArrowheads="1"/>
            </p:cNvSpPr>
            <p:nvPr/>
          </p:nvSpPr>
          <p:spPr bwMode="auto">
            <a:xfrm rot="19095258">
              <a:off x="7086908" y="3316182"/>
              <a:ext cx="87573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0" name="Oval 53"/>
            <p:cNvSpPr>
              <a:spLocks noChangeArrowheads="1"/>
            </p:cNvSpPr>
            <p:nvPr/>
          </p:nvSpPr>
          <p:spPr bwMode="auto">
            <a:xfrm rot="19095258">
              <a:off x="7137859" y="4051592"/>
              <a:ext cx="85981" cy="6401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1" name="Oval 54"/>
            <p:cNvSpPr>
              <a:spLocks noChangeArrowheads="1"/>
            </p:cNvSpPr>
            <p:nvPr/>
          </p:nvSpPr>
          <p:spPr bwMode="auto">
            <a:xfrm rot="19095258">
              <a:off x="7375101" y="3928032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2" name="Oval 55"/>
            <p:cNvSpPr>
              <a:spLocks noChangeArrowheads="1"/>
            </p:cNvSpPr>
            <p:nvPr/>
          </p:nvSpPr>
          <p:spPr bwMode="auto">
            <a:xfrm rot="19095258">
              <a:off x="7599605" y="3767254"/>
              <a:ext cx="82795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3" name="Oval 56"/>
            <p:cNvSpPr>
              <a:spLocks noChangeArrowheads="1"/>
            </p:cNvSpPr>
            <p:nvPr/>
          </p:nvSpPr>
          <p:spPr bwMode="auto">
            <a:xfrm rot="19095258">
              <a:off x="7265236" y="3998000"/>
              <a:ext cx="81203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" name="Oval 57"/>
            <p:cNvSpPr>
              <a:spLocks noChangeArrowheads="1"/>
            </p:cNvSpPr>
            <p:nvPr/>
          </p:nvSpPr>
          <p:spPr bwMode="auto">
            <a:xfrm rot="19095258">
              <a:off x="7494518" y="3853598"/>
              <a:ext cx="82795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05" name="AutoShape 58"/>
            <p:cNvCxnSpPr>
              <a:cxnSpLocks noChangeShapeType="1"/>
              <a:stCxn id="599" idx="2"/>
              <a:endCxn id="600" idx="0"/>
            </p:cNvCxnSpPr>
            <p:nvPr/>
          </p:nvCxnSpPr>
          <p:spPr bwMode="auto">
            <a:xfrm>
              <a:off x="7155373" y="3378706"/>
              <a:ext cx="1592" cy="6803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6" name="AutoShape 59"/>
            <p:cNvCxnSpPr>
              <a:cxnSpLocks noChangeShapeType="1"/>
              <a:stCxn id="599" idx="2"/>
              <a:endCxn id="603" idx="0"/>
            </p:cNvCxnSpPr>
            <p:nvPr/>
          </p:nvCxnSpPr>
          <p:spPr bwMode="auto">
            <a:xfrm>
              <a:off x="7155373" y="3378706"/>
              <a:ext cx="128971" cy="625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7" name="AutoShape 60"/>
            <p:cNvCxnSpPr>
              <a:cxnSpLocks noChangeShapeType="1"/>
              <a:stCxn id="599" idx="2"/>
              <a:endCxn id="601" idx="0"/>
            </p:cNvCxnSpPr>
            <p:nvPr/>
          </p:nvCxnSpPr>
          <p:spPr bwMode="auto">
            <a:xfrm>
              <a:off x="7155373" y="3378706"/>
              <a:ext cx="240426" cy="55825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08" name="AutoShape 61"/>
            <p:cNvCxnSpPr>
              <a:cxnSpLocks noChangeShapeType="1"/>
              <a:stCxn id="599" idx="2"/>
              <a:endCxn id="604" idx="0"/>
            </p:cNvCxnSpPr>
            <p:nvPr/>
          </p:nvCxnSpPr>
          <p:spPr bwMode="auto">
            <a:xfrm>
              <a:off x="7155373" y="3378706"/>
              <a:ext cx="353474" cy="477869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09" name="AutoShape 62"/>
            <p:cNvCxnSpPr>
              <a:cxnSpLocks noChangeShapeType="1"/>
              <a:stCxn id="599" idx="2"/>
              <a:endCxn id="602" idx="0"/>
            </p:cNvCxnSpPr>
            <p:nvPr/>
          </p:nvCxnSpPr>
          <p:spPr bwMode="auto">
            <a:xfrm>
              <a:off x="7155373" y="3378706"/>
              <a:ext cx="463338" cy="395990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10" name="AutoShape 63"/>
            <p:cNvCxnSpPr>
              <a:cxnSpLocks noChangeShapeType="1"/>
            </p:cNvCxnSpPr>
            <p:nvPr/>
          </p:nvCxnSpPr>
          <p:spPr bwMode="auto">
            <a:xfrm rot="19095258">
              <a:off x="7704692" y="3753855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1" name="AutoShape 64"/>
            <p:cNvCxnSpPr>
              <a:cxnSpLocks noChangeShapeType="1"/>
            </p:cNvCxnSpPr>
            <p:nvPr/>
          </p:nvCxnSpPr>
          <p:spPr bwMode="auto">
            <a:xfrm rot="19095258">
              <a:off x="7704692" y="3753855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2" name="AutoShape 65"/>
            <p:cNvCxnSpPr>
              <a:cxnSpLocks noChangeShapeType="1"/>
            </p:cNvCxnSpPr>
            <p:nvPr/>
          </p:nvCxnSpPr>
          <p:spPr bwMode="auto">
            <a:xfrm rot="19095258">
              <a:off x="7704692" y="3753855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3" name="AutoShape 66"/>
            <p:cNvCxnSpPr>
              <a:cxnSpLocks noChangeShapeType="1"/>
              <a:stCxn id="599" idx="0"/>
              <a:endCxn id="587" idx="4"/>
            </p:cNvCxnSpPr>
            <p:nvPr/>
          </p:nvCxnSpPr>
          <p:spPr bwMode="auto">
            <a:xfrm flipH="1" flipV="1">
              <a:off x="6962713" y="2973784"/>
              <a:ext cx="138523" cy="34388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14" name="AutoShape 67"/>
            <p:cNvCxnSpPr>
              <a:cxnSpLocks noChangeShapeType="1"/>
              <a:stCxn id="588" idx="0"/>
              <a:endCxn id="587" idx="4"/>
            </p:cNvCxnSpPr>
            <p:nvPr/>
          </p:nvCxnSpPr>
          <p:spPr bwMode="auto">
            <a:xfrm flipH="1" flipV="1">
              <a:off x="6962713" y="2973784"/>
              <a:ext cx="334367" cy="17268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615" name="Oval 68"/>
            <p:cNvSpPr>
              <a:spLocks noChangeArrowheads="1"/>
            </p:cNvSpPr>
            <p:nvPr/>
          </p:nvSpPr>
          <p:spPr bwMode="auto">
            <a:xfrm rot="2463569">
              <a:off x="5872039" y="2917213"/>
              <a:ext cx="82795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" name="Rectangle 69"/>
            <p:cNvSpPr>
              <a:spLocks noChangeArrowheads="1"/>
            </p:cNvSpPr>
            <p:nvPr/>
          </p:nvSpPr>
          <p:spPr bwMode="auto">
            <a:xfrm rot="2463569">
              <a:off x="5684157" y="3323625"/>
              <a:ext cx="85981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" name="Oval 70"/>
            <p:cNvSpPr>
              <a:spLocks noChangeArrowheads="1"/>
            </p:cNvSpPr>
            <p:nvPr/>
          </p:nvSpPr>
          <p:spPr bwMode="auto">
            <a:xfrm rot="2463569">
              <a:off x="5200120" y="3797027"/>
              <a:ext cx="82795" cy="6401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8" name="Oval 71"/>
            <p:cNvSpPr>
              <a:spLocks noChangeArrowheads="1"/>
            </p:cNvSpPr>
            <p:nvPr/>
          </p:nvSpPr>
          <p:spPr bwMode="auto">
            <a:xfrm rot="2463569">
              <a:off x="5405518" y="3950362"/>
              <a:ext cx="82795" cy="61036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9" name="Oval 72"/>
            <p:cNvSpPr>
              <a:spLocks noChangeArrowheads="1"/>
            </p:cNvSpPr>
            <p:nvPr/>
          </p:nvSpPr>
          <p:spPr bwMode="auto">
            <a:xfrm rot="2463569">
              <a:off x="5639574" y="4069457"/>
              <a:ext cx="82795" cy="625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0" name="Oval 73"/>
            <p:cNvSpPr>
              <a:spLocks noChangeArrowheads="1"/>
            </p:cNvSpPr>
            <p:nvPr/>
          </p:nvSpPr>
          <p:spPr bwMode="auto">
            <a:xfrm rot="2463569">
              <a:off x="5295653" y="3872951"/>
              <a:ext cx="82795" cy="61036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1" name="Oval 74"/>
            <p:cNvSpPr>
              <a:spLocks noChangeArrowheads="1"/>
            </p:cNvSpPr>
            <p:nvPr/>
          </p:nvSpPr>
          <p:spPr bwMode="auto">
            <a:xfrm rot="2463569">
              <a:off x="5516973" y="4012887"/>
              <a:ext cx="8120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2" name="AutoShape 75"/>
            <p:cNvCxnSpPr>
              <a:cxnSpLocks noChangeShapeType="1"/>
              <a:stCxn id="616" idx="2"/>
              <a:endCxn id="617" idx="0"/>
            </p:cNvCxnSpPr>
            <p:nvPr/>
          </p:nvCxnSpPr>
          <p:spPr bwMode="auto">
            <a:xfrm flipH="1">
              <a:off x="5265401" y="3378706"/>
              <a:ext cx="439454" cy="4257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3" name="AutoShape 76"/>
            <p:cNvCxnSpPr>
              <a:cxnSpLocks noChangeShapeType="1"/>
              <a:stCxn id="616" idx="2"/>
              <a:endCxn id="620" idx="0"/>
            </p:cNvCxnSpPr>
            <p:nvPr/>
          </p:nvCxnSpPr>
          <p:spPr bwMode="auto">
            <a:xfrm flipH="1">
              <a:off x="5360935" y="3378706"/>
              <a:ext cx="343921" cy="50168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24" name="AutoShape 77"/>
            <p:cNvCxnSpPr>
              <a:cxnSpLocks noChangeShapeType="1"/>
              <a:stCxn id="616" idx="2"/>
              <a:endCxn id="618" idx="0"/>
            </p:cNvCxnSpPr>
            <p:nvPr/>
          </p:nvCxnSpPr>
          <p:spPr bwMode="auto">
            <a:xfrm flipH="1">
              <a:off x="5469207" y="3378706"/>
              <a:ext cx="235650" cy="579099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25" name="AutoShape 78"/>
            <p:cNvCxnSpPr>
              <a:cxnSpLocks noChangeShapeType="1"/>
              <a:stCxn id="616" idx="2"/>
              <a:endCxn id="621" idx="0"/>
            </p:cNvCxnSpPr>
            <p:nvPr/>
          </p:nvCxnSpPr>
          <p:spPr bwMode="auto">
            <a:xfrm flipH="1">
              <a:off x="5582254" y="3378706"/>
              <a:ext cx="122601" cy="64162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26" name="AutoShape 79"/>
            <p:cNvCxnSpPr>
              <a:cxnSpLocks noChangeShapeType="1"/>
              <a:stCxn id="616" idx="2"/>
              <a:endCxn id="619" idx="0"/>
            </p:cNvCxnSpPr>
            <p:nvPr/>
          </p:nvCxnSpPr>
          <p:spPr bwMode="auto">
            <a:xfrm flipH="1">
              <a:off x="5703263" y="3378706"/>
              <a:ext cx="1592" cy="6981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7" name="Rectangle 80"/>
            <p:cNvSpPr>
              <a:spLocks noChangeArrowheads="1"/>
            </p:cNvSpPr>
            <p:nvPr/>
          </p:nvSpPr>
          <p:spPr bwMode="auto">
            <a:xfrm rot="2463569">
              <a:off x="5453284" y="3140517"/>
              <a:ext cx="87573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8" name="Oval 81"/>
            <p:cNvSpPr>
              <a:spLocks noChangeArrowheads="1"/>
            </p:cNvSpPr>
            <p:nvPr/>
          </p:nvSpPr>
          <p:spPr bwMode="auto">
            <a:xfrm rot="2463569">
              <a:off x="4717676" y="3280453"/>
              <a:ext cx="82795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9" name="Oval 82"/>
            <p:cNvSpPr>
              <a:spLocks noChangeArrowheads="1"/>
            </p:cNvSpPr>
            <p:nvPr/>
          </p:nvSpPr>
          <p:spPr bwMode="auto">
            <a:xfrm rot="2463569">
              <a:off x="4875307" y="3499290"/>
              <a:ext cx="81203" cy="625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0" name="Oval 83"/>
            <p:cNvSpPr>
              <a:spLocks noChangeArrowheads="1"/>
            </p:cNvSpPr>
            <p:nvPr/>
          </p:nvSpPr>
          <p:spPr bwMode="auto">
            <a:xfrm rot="2463569">
              <a:off x="5063189" y="3695796"/>
              <a:ext cx="81203" cy="6699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1" name="Oval 84"/>
            <p:cNvSpPr>
              <a:spLocks noChangeArrowheads="1"/>
            </p:cNvSpPr>
            <p:nvPr/>
          </p:nvSpPr>
          <p:spPr bwMode="auto">
            <a:xfrm rot="2463569">
              <a:off x="4789326" y="3399549"/>
              <a:ext cx="82795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2" name="Oval 85"/>
            <p:cNvSpPr>
              <a:spLocks noChangeArrowheads="1"/>
            </p:cNvSpPr>
            <p:nvPr/>
          </p:nvSpPr>
          <p:spPr bwMode="auto">
            <a:xfrm rot="2463569">
              <a:off x="4961286" y="3602010"/>
              <a:ext cx="81203" cy="6401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33" name="AutoShape 86"/>
            <p:cNvCxnSpPr>
              <a:cxnSpLocks noChangeShapeType="1"/>
              <a:stCxn id="627" idx="2"/>
              <a:endCxn id="628" idx="0"/>
            </p:cNvCxnSpPr>
            <p:nvPr/>
          </p:nvCxnSpPr>
          <p:spPr bwMode="auto">
            <a:xfrm flipH="1">
              <a:off x="4782958" y="3195598"/>
              <a:ext cx="691026" cy="92299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34" name="AutoShape 87"/>
            <p:cNvCxnSpPr>
              <a:cxnSpLocks noChangeShapeType="1"/>
              <a:stCxn id="627" idx="2"/>
              <a:endCxn id="631" idx="0"/>
            </p:cNvCxnSpPr>
            <p:nvPr/>
          </p:nvCxnSpPr>
          <p:spPr bwMode="auto">
            <a:xfrm flipH="1">
              <a:off x="4853015" y="3195598"/>
              <a:ext cx="620968" cy="20990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35" name="AutoShape 88"/>
            <p:cNvCxnSpPr>
              <a:cxnSpLocks noChangeShapeType="1"/>
              <a:stCxn id="627" idx="2"/>
              <a:endCxn id="629" idx="0"/>
            </p:cNvCxnSpPr>
            <p:nvPr/>
          </p:nvCxnSpPr>
          <p:spPr bwMode="auto">
            <a:xfrm flipH="1">
              <a:off x="4937403" y="3195598"/>
              <a:ext cx="536581" cy="311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6" name="AutoShape 89"/>
            <p:cNvCxnSpPr>
              <a:cxnSpLocks noChangeShapeType="1"/>
              <a:stCxn id="627" idx="2"/>
              <a:endCxn id="632" idx="0"/>
            </p:cNvCxnSpPr>
            <p:nvPr/>
          </p:nvCxnSpPr>
          <p:spPr bwMode="auto">
            <a:xfrm flipH="1">
              <a:off x="5026568" y="3195598"/>
              <a:ext cx="447416" cy="4138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7" name="AutoShape 90"/>
            <p:cNvCxnSpPr>
              <a:cxnSpLocks noChangeShapeType="1"/>
              <a:stCxn id="627" idx="2"/>
              <a:endCxn id="630" idx="0"/>
            </p:cNvCxnSpPr>
            <p:nvPr/>
          </p:nvCxnSpPr>
          <p:spPr bwMode="auto">
            <a:xfrm flipH="1">
              <a:off x="5128470" y="3195598"/>
              <a:ext cx="345513" cy="507642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38" name="AutoShape 91"/>
            <p:cNvCxnSpPr>
              <a:cxnSpLocks noChangeShapeType="1"/>
            </p:cNvCxnSpPr>
            <p:nvPr/>
          </p:nvCxnSpPr>
          <p:spPr bwMode="auto">
            <a:xfrm rot="2463569">
              <a:off x="5158722" y="378363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9" name="AutoShape 92"/>
            <p:cNvCxnSpPr>
              <a:cxnSpLocks noChangeShapeType="1"/>
            </p:cNvCxnSpPr>
            <p:nvPr/>
          </p:nvCxnSpPr>
          <p:spPr bwMode="auto">
            <a:xfrm rot="2463569">
              <a:off x="5158722" y="378363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0" name="AutoShape 93"/>
            <p:cNvCxnSpPr>
              <a:cxnSpLocks noChangeShapeType="1"/>
            </p:cNvCxnSpPr>
            <p:nvPr/>
          </p:nvCxnSpPr>
          <p:spPr bwMode="auto">
            <a:xfrm rot="2463569">
              <a:off x="5158722" y="378363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1" name="AutoShape 94"/>
            <p:cNvCxnSpPr>
              <a:cxnSpLocks noChangeShapeType="1"/>
              <a:stCxn id="627" idx="0"/>
              <a:endCxn id="615" idx="4"/>
            </p:cNvCxnSpPr>
            <p:nvPr/>
          </p:nvCxnSpPr>
          <p:spPr bwMode="auto">
            <a:xfrm flipV="1">
              <a:off x="5520157" y="2972296"/>
              <a:ext cx="370988" cy="175665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42" name="AutoShape 95"/>
            <p:cNvCxnSpPr>
              <a:cxnSpLocks noChangeShapeType="1"/>
              <a:stCxn id="616" idx="0"/>
              <a:endCxn id="615" idx="4"/>
            </p:cNvCxnSpPr>
            <p:nvPr/>
          </p:nvCxnSpPr>
          <p:spPr bwMode="auto">
            <a:xfrm flipV="1">
              <a:off x="5749438" y="2972296"/>
              <a:ext cx="141708" cy="358773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43" name="AutoShape 96"/>
            <p:cNvCxnSpPr>
              <a:cxnSpLocks noChangeShapeType="1"/>
              <a:stCxn id="615" idx="0"/>
              <a:endCxn id="557" idx="2"/>
            </p:cNvCxnSpPr>
            <p:nvPr/>
          </p:nvCxnSpPr>
          <p:spPr bwMode="auto">
            <a:xfrm flipV="1">
              <a:off x="5934137" y="2747504"/>
              <a:ext cx="464930" cy="175665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44" name="AutoShape 97"/>
            <p:cNvCxnSpPr>
              <a:cxnSpLocks noChangeShapeType="1"/>
              <a:stCxn id="587" idx="0"/>
              <a:endCxn id="557" idx="2"/>
            </p:cNvCxnSpPr>
            <p:nvPr/>
          </p:nvCxnSpPr>
          <p:spPr bwMode="auto">
            <a:xfrm flipH="1" flipV="1">
              <a:off x="6399066" y="2747504"/>
              <a:ext cx="509513" cy="166733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645" name="Rectangle 98"/>
            <p:cNvSpPr>
              <a:spLocks noChangeArrowheads="1"/>
            </p:cNvSpPr>
            <p:nvPr/>
          </p:nvSpPr>
          <p:spPr bwMode="auto">
            <a:xfrm rot="14507454">
              <a:off x="6750456" y="2142411"/>
              <a:ext cx="77412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46" name="AutoShape 99"/>
            <p:cNvCxnSpPr>
              <a:cxnSpLocks noChangeShapeType="1"/>
              <a:stCxn id="645" idx="2"/>
              <a:endCxn id="647" idx="0"/>
            </p:cNvCxnSpPr>
            <p:nvPr/>
          </p:nvCxnSpPr>
          <p:spPr bwMode="auto">
            <a:xfrm flipV="1">
              <a:off x="6824190" y="1995717"/>
              <a:ext cx="304115" cy="16375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647" name="Oval 100"/>
            <p:cNvSpPr>
              <a:spLocks noChangeArrowheads="1"/>
            </p:cNvSpPr>
            <p:nvPr/>
          </p:nvSpPr>
          <p:spPr bwMode="auto">
            <a:xfrm rot="14507454">
              <a:off x="7127709" y="1945904"/>
              <a:ext cx="74435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8" name="Rectangle 101"/>
            <p:cNvSpPr>
              <a:spLocks noChangeArrowheads="1"/>
            </p:cNvSpPr>
            <p:nvPr/>
          </p:nvSpPr>
          <p:spPr bwMode="auto">
            <a:xfrm rot="14507454">
              <a:off x="7460589" y="1640724"/>
              <a:ext cx="77412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9" name="Oval 102"/>
            <p:cNvSpPr>
              <a:spLocks noChangeArrowheads="1"/>
            </p:cNvSpPr>
            <p:nvPr/>
          </p:nvSpPr>
          <p:spPr bwMode="auto">
            <a:xfrm rot="14507454">
              <a:off x="8105335" y="1371271"/>
              <a:ext cx="74435" cy="6687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0" name="Oval 103"/>
            <p:cNvSpPr>
              <a:spLocks noChangeArrowheads="1"/>
            </p:cNvSpPr>
            <p:nvPr/>
          </p:nvSpPr>
          <p:spPr bwMode="auto">
            <a:xfrm rot="14507454">
              <a:off x="7971640" y="1174765"/>
              <a:ext cx="75923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1" name="Oval 104"/>
            <p:cNvSpPr>
              <a:spLocks noChangeArrowheads="1"/>
            </p:cNvSpPr>
            <p:nvPr/>
          </p:nvSpPr>
          <p:spPr bwMode="auto">
            <a:xfrm rot="14507454">
              <a:off x="7801324" y="1003618"/>
              <a:ext cx="77412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2" name="Oval 105"/>
            <p:cNvSpPr>
              <a:spLocks noChangeArrowheads="1"/>
            </p:cNvSpPr>
            <p:nvPr/>
          </p:nvSpPr>
          <p:spPr bwMode="auto">
            <a:xfrm rot="14507454">
              <a:off x="8044883" y="1277535"/>
              <a:ext cx="75923" cy="652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3" name="Oval 106"/>
            <p:cNvSpPr>
              <a:spLocks noChangeArrowheads="1"/>
            </p:cNvSpPr>
            <p:nvPr/>
          </p:nvSpPr>
          <p:spPr bwMode="auto">
            <a:xfrm rot="14507454">
              <a:off x="7891977" y="1086933"/>
              <a:ext cx="74435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54" name="AutoShape 107"/>
            <p:cNvCxnSpPr>
              <a:cxnSpLocks noChangeShapeType="1"/>
              <a:stCxn id="648" idx="2"/>
              <a:endCxn id="649" idx="0"/>
            </p:cNvCxnSpPr>
            <p:nvPr/>
          </p:nvCxnSpPr>
          <p:spPr bwMode="auto">
            <a:xfrm flipV="1">
              <a:off x="7535915" y="1418106"/>
              <a:ext cx="576386" cy="2396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" name="AutoShape 108"/>
            <p:cNvCxnSpPr>
              <a:cxnSpLocks noChangeShapeType="1"/>
              <a:stCxn id="648" idx="2"/>
              <a:endCxn id="652" idx="0"/>
            </p:cNvCxnSpPr>
            <p:nvPr/>
          </p:nvCxnSpPr>
          <p:spPr bwMode="auto">
            <a:xfrm flipV="1">
              <a:off x="7535915" y="1322830"/>
              <a:ext cx="515881" cy="3349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6" name="AutoShape 109"/>
            <p:cNvCxnSpPr>
              <a:cxnSpLocks noChangeShapeType="1"/>
              <a:stCxn id="648" idx="2"/>
              <a:endCxn id="650" idx="0"/>
            </p:cNvCxnSpPr>
            <p:nvPr/>
          </p:nvCxnSpPr>
          <p:spPr bwMode="auto">
            <a:xfrm flipV="1">
              <a:off x="7535915" y="1221600"/>
              <a:ext cx="444231" cy="43618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57" name="AutoShape 110"/>
            <p:cNvCxnSpPr>
              <a:cxnSpLocks noChangeShapeType="1"/>
              <a:stCxn id="648" idx="2"/>
              <a:endCxn id="653" idx="0"/>
            </p:cNvCxnSpPr>
            <p:nvPr/>
          </p:nvCxnSpPr>
          <p:spPr bwMode="auto">
            <a:xfrm flipV="1">
              <a:off x="7535915" y="1136745"/>
              <a:ext cx="356659" cy="521041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58" name="AutoShape 111"/>
            <p:cNvCxnSpPr>
              <a:cxnSpLocks noChangeShapeType="1"/>
              <a:stCxn id="648" idx="2"/>
              <a:endCxn id="651" idx="0"/>
            </p:cNvCxnSpPr>
            <p:nvPr/>
          </p:nvCxnSpPr>
          <p:spPr bwMode="auto">
            <a:xfrm flipV="1">
              <a:off x="7535915" y="1048912"/>
              <a:ext cx="272271" cy="608873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659" name="Rectangle 112"/>
            <p:cNvSpPr>
              <a:spLocks noChangeArrowheads="1"/>
            </p:cNvSpPr>
            <p:nvPr/>
          </p:nvSpPr>
          <p:spPr bwMode="auto">
            <a:xfrm rot="14507454">
              <a:off x="7581649" y="1849140"/>
              <a:ext cx="78900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0" name="Oval 113"/>
            <p:cNvSpPr>
              <a:spLocks noChangeArrowheads="1"/>
            </p:cNvSpPr>
            <p:nvPr/>
          </p:nvSpPr>
          <p:spPr bwMode="auto">
            <a:xfrm rot="14507454">
              <a:off x="8329839" y="1945956"/>
              <a:ext cx="74435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1" name="Oval 114"/>
            <p:cNvSpPr>
              <a:spLocks noChangeArrowheads="1"/>
            </p:cNvSpPr>
            <p:nvPr/>
          </p:nvSpPr>
          <p:spPr bwMode="auto">
            <a:xfrm rot="14507454">
              <a:off x="8270979" y="1709255"/>
              <a:ext cx="75923" cy="652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2" name="Oval 115"/>
            <p:cNvSpPr>
              <a:spLocks noChangeArrowheads="1"/>
            </p:cNvSpPr>
            <p:nvPr/>
          </p:nvSpPr>
          <p:spPr bwMode="auto">
            <a:xfrm rot="14507454">
              <a:off x="8165944" y="1476968"/>
              <a:ext cx="77412" cy="668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" name="Oval 116"/>
            <p:cNvSpPr>
              <a:spLocks noChangeArrowheads="1"/>
            </p:cNvSpPr>
            <p:nvPr/>
          </p:nvSpPr>
          <p:spPr bwMode="auto">
            <a:xfrm rot="14507454">
              <a:off x="8307601" y="1822395"/>
              <a:ext cx="75923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4" name="Oval 117"/>
            <p:cNvSpPr>
              <a:spLocks noChangeArrowheads="1"/>
            </p:cNvSpPr>
            <p:nvPr/>
          </p:nvSpPr>
          <p:spPr bwMode="auto">
            <a:xfrm rot="14507454">
              <a:off x="8227990" y="1588671"/>
              <a:ext cx="75923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65" name="AutoShape 118"/>
            <p:cNvCxnSpPr>
              <a:cxnSpLocks noChangeShapeType="1"/>
              <a:stCxn id="659" idx="2"/>
              <a:endCxn id="660" idx="0"/>
            </p:cNvCxnSpPr>
            <p:nvPr/>
          </p:nvCxnSpPr>
          <p:spPr bwMode="auto">
            <a:xfrm>
              <a:off x="7655332" y="1864713"/>
              <a:ext cx="679880" cy="12802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6" name="AutoShape 119"/>
            <p:cNvCxnSpPr>
              <a:cxnSpLocks noChangeShapeType="1"/>
              <a:stCxn id="659" idx="2"/>
              <a:endCxn id="663" idx="0"/>
            </p:cNvCxnSpPr>
            <p:nvPr/>
          </p:nvCxnSpPr>
          <p:spPr bwMode="auto">
            <a:xfrm>
              <a:off x="7655332" y="1864713"/>
              <a:ext cx="660774" cy="595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7" name="AutoShape 120"/>
            <p:cNvCxnSpPr>
              <a:cxnSpLocks noChangeShapeType="1"/>
              <a:stCxn id="659" idx="2"/>
              <a:endCxn id="661" idx="0"/>
            </p:cNvCxnSpPr>
            <p:nvPr/>
          </p:nvCxnSpPr>
          <p:spPr bwMode="auto">
            <a:xfrm flipV="1">
              <a:off x="7655332" y="1756038"/>
              <a:ext cx="620968" cy="1086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68" name="AutoShape 121"/>
            <p:cNvCxnSpPr>
              <a:cxnSpLocks noChangeShapeType="1"/>
              <a:stCxn id="659" idx="2"/>
              <a:endCxn id="664" idx="0"/>
            </p:cNvCxnSpPr>
            <p:nvPr/>
          </p:nvCxnSpPr>
          <p:spPr bwMode="auto">
            <a:xfrm flipV="1">
              <a:off x="7655332" y="1641409"/>
              <a:ext cx="573201" cy="223303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9" name="AutoShape 122"/>
            <p:cNvCxnSpPr>
              <a:cxnSpLocks noChangeShapeType="1"/>
              <a:stCxn id="659" idx="2"/>
              <a:endCxn id="662" idx="0"/>
            </p:cNvCxnSpPr>
            <p:nvPr/>
          </p:nvCxnSpPr>
          <p:spPr bwMode="auto">
            <a:xfrm flipV="1">
              <a:off x="7655332" y="1526781"/>
              <a:ext cx="520657" cy="3379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70" name="AutoShape 123"/>
            <p:cNvCxnSpPr>
              <a:cxnSpLocks noChangeShapeType="1"/>
            </p:cNvCxnSpPr>
            <p:nvPr/>
          </p:nvCxnSpPr>
          <p:spPr bwMode="auto">
            <a:xfrm rot="14507454">
              <a:off x="8175990" y="144788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71" name="AutoShape 124"/>
            <p:cNvCxnSpPr>
              <a:cxnSpLocks noChangeShapeType="1"/>
            </p:cNvCxnSpPr>
            <p:nvPr/>
          </p:nvCxnSpPr>
          <p:spPr bwMode="auto">
            <a:xfrm rot="14507454">
              <a:off x="8175990" y="144788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72" name="AutoShape 125"/>
            <p:cNvCxnSpPr>
              <a:cxnSpLocks noChangeShapeType="1"/>
            </p:cNvCxnSpPr>
            <p:nvPr/>
          </p:nvCxnSpPr>
          <p:spPr bwMode="auto">
            <a:xfrm rot="14507454">
              <a:off x="8175990" y="144788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73" name="AutoShape 126"/>
            <p:cNvCxnSpPr>
              <a:cxnSpLocks noChangeShapeType="1"/>
              <a:stCxn id="659" idx="0"/>
              <a:endCxn id="647" idx="4"/>
            </p:cNvCxnSpPr>
            <p:nvPr/>
          </p:nvCxnSpPr>
          <p:spPr bwMode="auto">
            <a:xfrm flipH="1">
              <a:off x="7199955" y="1900441"/>
              <a:ext cx="383726" cy="6103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74" name="AutoShape 127"/>
            <p:cNvCxnSpPr>
              <a:cxnSpLocks noChangeShapeType="1"/>
              <a:stCxn id="648" idx="0"/>
              <a:endCxn id="647" idx="4"/>
            </p:cNvCxnSpPr>
            <p:nvPr/>
          </p:nvCxnSpPr>
          <p:spPr bwMode="auto">
            <a:xfrm flipH="1">
              <a:off x="7199955" y="1693513"/>
              <a:ext cx="264309" cy="26796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675" name="Oval 128"/>
            <p:cNvSpPr>
              <a:spLocks noChangeArrowheads="1"/>
            </p:cNvSpPr>
            <p:nvPr/>
          </p:nvSpPr>
          <p:spPr bwMode="auto">
            <a:xfrm rot="12002710">
              <a:off x="6723880" y="1611635"/>
              <a:ext cx="78019" cy="61036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6" name="Rectangle 129"/>
            <p:cNvSpPr>
              <a:spLocks noChangeArrowheads="1"/>
            </p:cNvSpPr>
            <p:nvPr/>
          </p:nvSpPr>
          <p:spPr bwMode="auto">
            <a:xfrm rot="12002710">
              <a:off x="7008889" y="1270726"/>
              <a:ext cx="81203" cy="62525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7" name="Oval 130"/>
            <p:cNvSpPr>
              <a:spLocks noChangeArrowheads="1"/>
            </p:cNvSpPr>
            <p:nvPr/>
          </p:nvSpPr>
          <p:spPr bwMode="auto">
            <a:xfrm rot="12002710">
              <a:off x="7664885" y="891111"/>
              <a:ext cx="81203" cy="62525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8" name="Oval 131"/>
            <p:cNvSpPr>
              <a:spLocks noChangeArrowheads="1"/>
            </p:cNvSpPr>
            <p:nvPr/>
          </p:nvSpPr>
          <p:spPr bwMode="auto">
            <a:xfrm rot="12002710">
              <a:off x="7443566" y="758619"/>
              <a:ext cx="79611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9" name="Oval 132"/>
            <p:cNvSpPr>
              <a:spLocks noChangeArrowheads="1"/>
            </p:cNvSpPr>
            <p:nvPr/>
          </p:nvSpPr>
          <p:spPr bwMode="auto">
            <a:xfrm rot="12002710">
              <a:off x="7191995" y="657387"/>
              <a:ext cx="81203" cy="625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0" name="Oval 133"/>
            <p:cNvSpPr>
              <a:spLocks noChangeArrowheads="1"/>
            </p:cNvSpPr>
            <p:nvPr/>
          </p:nvSpPr>
          <p:spPr bwMode="auto">
            <a:xfrm rot="12002710">
              <a:off x="7556614" y="816677"/>
              <a:ext cx="81203" cy="61036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1" name="Oval 134"/>
            <p:cNvSpPr>
              <a:spLocks noChangeArrowheads="1"/>
            </p:cNvSpPr>
            <p:nvPr/>
          </p:nvSpPr>
          <p:spPr bwMode="auto">
            <a:xfrm rot="12002710">
              <a:off x="7322557" y="699071"/>
              <a:ext cx="79611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82" name="AutoShape 135"/>
            <p:cNvCxnSpPr>
              <a:cxnSpLocks noChangeShapeType="1"/>
              <a:stCxn id="676" idx="2"/>
              <a:endCxn id="677" idx="0"/>
            </p:cNvCxnSpPr>
            <p:nvPr/>
          </p:nvCxnSpPr>
          <p:spPr bwMode="auto">
            <a:xfrm flipV="1">
              <a:off x="7061432" y="950659"/>
              <a:ext cx="633706" cy="3215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3" name="AutoShape 136"/>
            <p:cNvCxnSpPr>
              <a:cxnSpLocks noChangeShapeType="1"/>
              <a:stCxn id="676" idx="2"/>
              <a:endCxn id="680" idx="0"/>
            </p:cNvCxnSpPr>
            <p:nvPr/>
          </p:nvCxnSpPr>
          <p:spPr bwMode="auto">
            <a:xfrm flipV="1">
              <a:off x="7061432" y="874736"/>
              <a:ext cx="525435" cy="397480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84" name="AutoShape 137"/>
            <p:cNvCxnSpPr>
              <a:cxnSpLocks noChangeShapeType="1"/>
              <a:stCxn id="676" idx="2"/>
              <a:endCxn id="678" idx="0"/>
            </p:cNvCxnSpPr>
            <p:nvPr/>
          </p:nvCxnSpPr>
          <p:spPr bwMode="auto">
            <a:xfrm flipV="1">
              <a:off x="7061432" y="818165"/>
              <a:ext cx="410794" cy="454049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85" name="AutoShape 138"/>
            <p:cNvCxnSpPr>
              <a:cxnSpLocks noChangeShapeType="1"/>
              <a:stCxn id="676" idx="2"/>
              <a:endCxn id="681" idx="0"/>
            </p:cNvCxnSpPr>
            <p:nvPr/>
          </p:nvCxnSpPr>
          <p:spPr bwMode="auto">
            <a:xfrm flipV="1">
              <a:off x="7061432" y="761596"/>
              <a:ext cx="288193" cy="510620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86" name="AutoShape 139"/>
            <p:cNvCxnSpPr>
              <a:cxnSpLocks noChangeShapeType="1"/>
              <a:stCxn id="676" idx="2"/>
              <a:endCxn id="679" idx="0"/>
            </p:cNvCxnSpPr>
            <p:nvPr/>
          </p:nvCxnSpPr>
          <p:spPr bwMode="auto">
            <a:xfrm flipV="1">
              <a:off x="7061432" y="716935"/>
              <a:ext cx="160815" cy="555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87" name="Rectangle 141"/>
            <p:cNvSpPr>
              <a:spLocks noChangeArrowheads="1"/>
            </p:cNvSpPr>
            <p:nvPr/>
          </p:nvSpPr>
          <p:spPr bwMode="auto">
            <a:xfrm rot="12002710">
              <a:off x="6690444" y="1182898"/>
              <a:ext cx="82796" cy="61036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8" name="Oval 142"/>
            <p:cNvSpPr>
              <a:spLocks noChangeArrowheads="1"/>
            </p:cNvSpPr>
            <p:nvPr/>
          </p:nvSpPr>
          <p:spPr bwMode="auto">
            <a:xfrm rot="12002710">
              <a:off x="6991374" y="609753"/>
              <a:ext cx="81203" cy="62525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9" name="Oval 143"/>
            <p:cNvSpPr>
              <a:spLocks noChangeArrowheads="1"/>
            </p:cNvSpPr>
            <p:nvPr/>
          </p:nvSpPr>
          <p:spPr bwMode="auto">
            <a:xfrm rot="12002710">
              <a:off x="6744579" y="551694"/>
              <a:ext cx="79611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0" name="Oval 144"/>
            <p:cNvSpPr>
              <a:spLocks noChangeArrowheads="1"/>
            </p:cNvSpPr>
            <p:nvPr/>
          </p:nvSpPr>
          <p:spPr bwMode="auto">
            <a:xfrm rot="12002710">
              <a:off x="6478678" y="527875"/>
              <a:ext cx="81203" cy="64014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1" name="Oval 145"/>
            <p:cNvSpPr>
              <a:spLocks noChangeArrowheads="1"/>
            </p:cNvSpPr>
            <p:nvPr/>
          </p:nvSpPr>
          <p:spPr bwMode="auto">
            <a:xfrm rot="12002710">
              <a:off x="6873549" y="577002"/>
              <a:ext cx="81203" cy="625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2" name="Oval 146"/>
            <p:cNvSpPr>
              <a:spLocks noChangeArrowheads="1"/>
            </p:cNvSpPr>
            <p:nvPr/>
          </p:nvSpPr>
          <p:spPr bwMode="auto">
            <a:xfrm rot="12002710">
              <a:off x="6614017" y="535318"/>
              <a:ext cx="78019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3" name="AutoShape 147"/>
            <p:cNvCxnSpPr>
              <a:cxnSpLocks noChangeShapeType="1"/>
              <a:stCxn id="687" idx="2"/>
              <a:endCxn id="688" idx="0"/>
            </p:cNvCxnSpPr>
            <p:nvPr/>
          </p:nvCxnSpPr>
          <p:spPr bwMode="auto">
            <a:xfrm flipV="1">
              <a:off x="6742987" y="669300"/>
              <a:ext cx="278639" cy="5180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4" name="AutoShape 148"/>
            <p:cNvCxnSpPr>
              <a:cxnSpLocks noChangeShapeType="1"/>
              <a:stCxn id="687" idx="2"/>
              <a:endCxn id="691" idx="0"/>
            </p:cNvCxnSpPr>
            <p:nvPr/>
          </p:nvCxnSpPr>
          <p:spPr bwMode="auto">
            <a:xfrm flipV="1">
              <a:off x="6742987" y="636549"/>
              <a:ext cx="160815" cy="5508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5" name="AutoShape 149"/>
            <p:cNvCxnSpPr>
              <a:cxnSpLocks noChangeShapeType="1"/>
              <a:stCxn id="687" idx="2"/>
              <a:endCxn id="689" idx="0"/>
            </p:cNvCxnSpPr>
            <p:nvPr/>
          </p:nvCxnSpPr>
          <p:spPr bwMode="auto">
            <a:xfrm flipV="1">
              <a:off x="6742987" y="611242"/>
              <a:ext cx="28660" cy="576122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96" name="AutoShape 150"/>
            <p:cNvCxnSpPr>
              <a:cxnSpLocks noChangeShapeType="1"/>
              <a:stCxn id="687" idx="2"/>
              <a:endCxn id="692" idx="0"/>
            </p:cNvCxnSpPr>
            <p:nvPr/>
          </p:nvCxnSpPr>
          <p:spPr bwMode="auto">
            <a:xfrm flipH="1" flipV="1">
              <a:off x="6642677" y="594866"/>
              <a:ext cx="100310" cy="592498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97" name="AutoShape 151"/>
            <p:cNvCxnSpPr>
              <a:cxnSpLocks noChangeShapeType="1"/>
              <a:stCxn id="687" idx="2"/>
              <a:endCxn id="690" idx="0"/>
            </p:cNvCxnSpPr>
            <p:nvPr/>
          </p:nvCxnSpPr>
          <p:spPr bwMode="auto">
            <a:xfrm flipH="1" flipV="1">
              <a:off x="6507338" y="590400"/>
              <a:ext cx="235649" cy="596964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98" name="AutoShape 152"/>
            <p:cNvCxnSpPr>
              <a:cxnSpLocks noChangeShapeType="1"/>
            </p:cNvCxnSpPr>
            <p:nvPr/>
          </p:nvCxnSpPr>
          <p:spPr bwMode="auto">
            <a:xfrm rot="12002710">
              <a:off x="7093276" y="65143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9" name="AutoShape 153"/>
            <p:cNvCxnSpPr>
              <a:cxnSpLocks noChangeShapeType="1"/>
            </p:cNvCxnSpPr>
            <p:nvPr/>
          </p:nvCxnSpPr>
          <p:spPr bwMode="auto">
            <a:xfrm rot="12002710">
              <a:off x="7093276" y="65143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0" name="AutoShape 154"/>
            <p:cNvCxnSpPr>
              <a:cxnSpLocks noChangeShapeType="1"/>
            </p:cNvCxnSpPr>
            <p:nvPr/>
          </p:nvCxnSpPr>
          <p:spPr bwMode="auto">
            <a:xfrm rot="12002710">
              <a:off x="7093276" y="65143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1" name="AutoShape 155"/>
            <p:cNvCxnSpPr>
              <a:cxnSpLocks noChangeShapeType="1"/>
              <a:stCxn id="676" idx="0"/>
              <a:endCxn id="675" idx="4"/>
            </p:cNvCxnSpPr>
            <p:nvPr/>
          </p:nvCxnSpPr>
          <p:spPr bwMode="auto">
            <a:xfrm flipH="1">
              <a:off x="6774831" y="1330274"/>
              <a:ext cx="262717" cy="281361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702" name="AutoShape 156"/>
            <p:cNvCxnSpPr>
              <a:cxnSpLocks noChangeShapeType="1"/>
              <a:stCxn id="687" idx="0"/>
              <a:endCxn id="675" idx="4"/>
            </p:cNvCxnSpPr>
            <p:nvPr/>
          </p:nvCxnSpPr>
          <p:spPr bwMode="auto">
            <a:xfrm>
              <a:off x="6719103" y="1246908"/>
              <a:ext cx="55728" cy="364728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sp>
          <p:nvSpPr>
            <p:cNvPr id="703" name="Oval 157"/>
            <p:cNvSpPr>
              <a:spLocks noChangeArrowheads="1"/>
            </p:cNvSpPr>
            <p:nvPr/>
          </p:nvSpPr>
          <p:spPr bwMode="auto">
            <a:xfrm rot="16971021">
              <a:off x="7196227" y="2417870"/>
              <a:ext cx="75923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4" name="Rectangle 158"/>
            <p:cNvSpPr>
              <a:spLocks noChangeArrowheads="1"/>
            </p:cNvSpPr>
            <p:nvPr/>
          </p:nvSpPr>
          <p:spPr bwMode="auto">
            <a:xfrm rot="16971021">
              <a:off x="7654891" y="2374646"/>
              <a:ext cx="78900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5" name="Oval 159"/>
            <p:cNvSpPr>
              <a:spLocks noChangeArrowheads="1"/>
            </p:cNvSpPr>
            <p:nvPr/>
          </p:nvSpPr>
          <p:spPr bwMode="auto">
            <a:xfrm rot="16971021">
              <a:off x="8314021" y="2541430"/>
              <a:ext cx="77412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6" name="Oval 160"/>
            <p:cNvSpPr>
              <a:spLocks noChangeArrowheads="1"/>
            </p:cNvSpPr>
            <p:nvPr/>
          </p:nvSpPr>
          <p:spPr bwMode="auto">
            <a:xfrm rot="16971021">
              <a:off x="8360144" y="2306166"/>
              <a:ext cx="75923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7" name="Oval 161"/>
            <p:cNvSpPr>
              <a:spLocks noChangeArrowheads="1"/>
            </p:cNvSpPr>
            <p:nvPr/>
          </p:nvSpPr>
          <p:spPr bwMode="auto">
            <a:xfrm rot="16971021">
              <a:off x="8364972" y="2066540"/>
              <a:ext cx="77412" cy="652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8" name="Oval 162"/>
            <p:cNvSpPr>
              <a:spLocks noChangeArrowheads="1"/>
            </p:cNvSpPr>
            <p:nvPr/>
          </p:nvSpPr>
          <p:spPr bwMode="auto">
            <a:xfrm rot="16971021">
              <a:off x="8334720" y="2426750"/>
              <a:ext cx="77412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9" name="Oval 163"/>
            <p:cNvSpPr>
              <a:spLocks noChangeArrowheads="1"/>
            </p:cNvSpPr>
            <p:nvPr/>
          </p:nvSpPr>
          <p:spPr bwMode="auto">
            <a:xfrm rot="16971021">
              <a:off x="8366564" y="2185583"/>
              <a:ext cx="77412" cy="6687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10" name="AutoShape 164"/>
            <p:cNvCxnSpPr>
              <a:cxnSpLocks noChangeShapeType="1"/>
              <a:stCxn id="704" idx="2"/>
              <a:endCxn id="705" idx="0"/>
            </p:cNvCxnSpPr>
            <p:nvPr/>
          </p:nvCxnSpPr>
          <p:spPr bwMode="auto">
            <a:xfrm>
              <a:off x="7726982" y="2415527"/>
              <a:ext cx="590716" cy="15035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11" name="AutoShape 165"/>
            <p:cNvCxnSpPr>
              <a:cxnSpLocks noChangeShapeType="1"/>
              <a:stCxn id="704" idx="2"/>
              <a:endCxn id="708" idx="0"/>
            </p:cNvCxnSpPr>
            <p:nvPr/>
          </p:nvCxnSpPr>
          <p:spPr bwMode="auto">
            <a:xfrm>
              <a:off x="7726982" y="2415527"/>
              <a:ext cx="617784" cy="4019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12" name="AutoShape 166"/>
            <p:cNvCxnSpPr>
              <a:cxnSpLocks noChangeShapeType="1"/>
              <a:stCxn id="704" idx="2"/>
              <a:endCxn id="706" idx="0"/>
            </p:cNvCxnSpPr>
            <p:nvPr/>
          </p:nvCxnSpPr>
          <p:spPr bwMode="auto">
            <a:xfrm flipV="1">
              <a:off x="7726982" y="2332160"/>
              <a:ext cx="638482" cy="83367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713" name="AutoShape 167"/>
            <p:cNvCxnSpPr>
              <a:cxnSpLocks noChangeShapeType="1"/>
              <a:stCxn id="704" idx="2"/>
              <a:endCxn id="709" idx="0"/>
            </p:cNvCxnSpPr>
            <p:nvPr/>
          </p:nvCxnSpPr>
          <p:spPr bwMode="auto">
            <a:xfrm flipV="1">
              <a:off x="7726982" y="2214554"/>
              <a:ext cx="644852" cy="2009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4" name="AutoShape 168"/>
            <p:cNvCxnSpPr>
              <a:cxnSpLocks noChangeShapeType="1"/>
              <a:stCxn id="704" idx="2"/>
              <a:endCxn id="707" idx="0"/>
            </p:cNvCxnSpPr>
            <p:nvPr/>
          </p:nvCxnSpPr>
          <p:spPr bwMode="auto">
            <a:xfrm flipV="1">
              <a:off x="7726982" y="2092482"/>
              <a:ext cx="644852" cy="3230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5" name="Rectangle 170"/>
            <p:cNvSpPr>
              <a:spLocks noChangeArrowheads="1"/>
            </p:cNvSpPr>
            <p:nvPr/>
          </p:nvSpPr>
          <p:spPr bwMode="auto">
            <a:xfrm rot="16713672">
              <a:off x="7600432" y="2670755"/>
              <a:ext cx="77412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" name="Oval 171"/>
            <p:cNvSpPr>
              <a:spLocks noChangeArrowheads="1"/>
            </p:cNvSpPr>
            <p:nvPr/>
          </p:nvSpPr>
          <p:spPr bwMode="auto">
            <a:xfrm rot="16713672">
              <a:off x="8111188" y="3160782"/>
              <a:ext cx="75923" cy="6687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" name="Oval 172"/>
            <p:cNvSpPr>
              <a:spLocks noChangeArrowheads="1"/>
            </p:cNvSpPr>
            <p:nvPr/>
          </p:nvSpPr>
          <p:spPr bwMode="auto">
            <a:xfrm rot="16713672">
              <a:off x="8222492" y="2926302"/>
              <a:ext cx="78900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8" name="Oval 173"/>
            <p:cNvSpPr>
              <a:spLocks noChangeArrowheads="1"/>
            </p:cNvSpPr>
            <p:nvPr/>
          </p:nvSpPr>
          <p:spPr bwMode="auto">
            <a:xfrm rot="16713672">
              <a:off x="8292267" y="2657516"/>
              <a:ext cx="78900" cy="652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" name="Oval 174"/>
            <p:cNvSpPr>
              <a:spLocks noChangeArrowheads="1"/>
            </p:cNvSpPr>
            <p:nvPr/>
          </p:nvSpPr>
          <p:spPr bwMode="auto">
            <a:xfrm rot="16713672">
              <a:off x="8178131" y="3026393"/>
              <a:ext cx="77412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" name="Oval 175"/>
            <p:cNvSpPr>
              <a:spLocks noChangeArrowheads="1"/>
            </p:cNvSpPr>
            <p:nvPr/>
          </p:nvSpPr>
          <p:spPr bwMode="auto">
            <a:xfrm rot="16713672">
              <a:off x="8249645" y="2799490"/>
              <a:ext cx="69968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21" name="AutoShape 176"/>
            <p:cNvCxnSpPr>
              <a:cxnSpLocks noChangeShapeType="1"/>
              <a:stCxn id="715" idx="2"/>
              <a:endCxn id="716" idx="0"/>
            </p:cNvCxnSpPr>
            <p:nvPr/>
          </p:nvCxnSpPr>
          <p:spPr bwMode="auto">
            <a:xfrm rot="21342651">
              <a:off x="7697223" y="2698172"/>
              <a:ext cx="399648" cy="5046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" name="AutoShape 177"/>
            <p:cNvCxnSpPr>
              <a:cxnSpLocks noChangeShapeType="1"/>
              <a:stCxn id="715" idx="2"/>
              <a:endCxn id="719" idx="0"/>
            </p:cNvCxnSpPr>
            <p:nvPr/>
          </p:nvCxnSpPr>
          <p:spPr bwMode="auto">
            <a:xfrm rot="21342651">
              <a:off x="7692480" y="2695841"/>
              <a:ext cx="474483" cy="394502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3" name="AutoShape 178"/>
            <p:cNvCxnSpPr>
              <a:cxnSpLocks noChangeShapeType="1"/>
              <a:stCxn id="715" idx="2"/>
              <a:endCxn id="717" idx="0"/>
            </p:cNvCxnSpPr>
            <p:nvPr/>
          </p:nvCxnSpPr>
          <p:spPr bwMode="auto">
            <a:xfrm rot="21342651">
              <a:off x="7687704" y="2694199"/>
              <a:ext cx="528619" cy="282851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724" name="AutoShape 179"/>
            <p:cNvCxnSpPr>
              <a:cxnSpLocks noChangeShapeType="1"/>
              <a:stCxn id="715" idx="2"/>
              <a:endCxn id="720" idx="0"/>
            </p:cNvCxnSpPr>
            <p:nvPr/>
          </p:nvCxnSpPr>
          <p:spPr bwMode="auto">
            <a:xfrm rot="21342651">
              <a:off x="7682546" y="2692464"/>
              <a:ext cx="585939" cy="16226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5" name="AutoShape 180"/>
            <p:cNvCxnSpPr>
              <a:cxnSpLocks noChangeShapeType="1"/>
              <a:stCxn id="715" idx="2"/>
              <a:endCxn id="718" idx="0"/>
            </p:cNvCxnSpPr>
            <p:nvPr/>
          </p:nvCxnSpPr>
          <p:spPr bwMode="auto">
            <a:xfrm rot="21342651">
              <a:off x="7677288" y="2691316"/>
              <a:ext cx="625744" cy="387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6" name="AutoShape 181"/>
            <p:cNvCxnSpPr>
              <a:cxnSpLocks noChangeShapeType="1"/>
            </p:cNvCxnSpPr>
            <p:nvPr/>
          </p:nvCxnSpPr>
          <p:spPr bwMode="auto">
            <a:xfrm rot="16713672">
              <a:off x="8357519" y="2645892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7" name="AutoShape 182"/>
            <p:cNvCxnSpPr>
              <a:cxnSpLocks noChangeShapeType="1"/>
            </p:cNvCxnSpPr>
            <p:nvPr/>
          </p:nvCxnSpPr>
          <p:spPr bwMode="auto">
            <a:xfrm rot="16713672">
              <a:off x="8357519" y="2645892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8" name="AutoShape 183"/>
            <p:cNvCxnSpPr>
              <a:cxnSpLocks noChangeShapeType="1"/>
            </p:cNvCxnSpPr>
            <p:nvPr/>
          </p:nvCxnSpPr>
          <p:spPr bwMode="auto">
            <a:xfrm rot="16713672">
              <a:off x="8357519" y="2645892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9" name="AutoShape 184"/>
            <p:cNvCxnSpPr>
              <a:cxnSpLocks noChangeShapeType="1"/>
              <a:stCxn id="715" idx="0"/>
              <a:endCxn id="703" idx="4"/>
            </p:cNvCxnSpPr>
            <p:nvPr/>
          </p:nvCxnSpPr>
          <p:spPr bwMode="auto">
            <a:xfrm flipH="1" flipV="1">
              <a:off x="7265236" y="2457209"/>
              <a:ext cx="340737" cy="23967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30" name="AutoShape 185"/>
            <p:cNvCxnSpPr>
              <a:cxnSpLocks noChangeShapeType="1"/>
              <a:stCxn id="704" idx="0"/>
              <a:endCxn id="703" idx="4"/>
            </p:cNvCxnSpPr>
            <p:nvPr/>
          </p:nvCxnSpPr>
          <p:spPr bwMode="auto">
            <a:xfrm flipH="1">
              <a:off x="7265236" y="2400639"/>
              <a:ext cx="396464" cy="56570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31" name="AutoShape 186"/>
            <p:cNvCxnSpPr>
              <a:cxnSpLocks noChangeShapeType="1"/>
              <a:stCxn id="703" idx="0"/>
              <a:endCxn id="645" idx="2"/>
            </p:cNvCxnSpPr>
            <p:nvPr/>
          </p:nvCxnSpPr>
          <p:spPr bwMode="auto">
            <a:xfrm flipH="1" flipV="1">
              <a:off x="6824190" y="2159472"/>
              <a:ext cx="374173" cy="284340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32" name="AutoShape 187"/>
            <p:cNvCxnSpPr>
              <a:cxnSpLocks noChangeShapeType="1"/>
              <a:stCxn id="675" idx="0"/>
              <a:endCxn id="645" idx="2"/>
            </p:cNvCxnSpPr>
            <p:nvPr/>
          </p:nvCxnSpPr>
          <p:spPr bwMode="auto">
            <a:xfrm>
              <a:off x="6752541" y="1669694"/>
              <a:ext cx="71650" cy="489778"/>
            </a:xfrm>
            <a:prstGeom prst="straightConnector1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sp>
          <p:nvSpPr>
            <p:cNvPr id="733" name="Rectangle 188"/>
            <p:cNvSpPr>
              <a:spLocks noChangeArrowheads="1"/>
            </p:cNvSpPr>
            <p:nvPr/>
          </p:nvSpPr>
          <p:spPr bwMode="auto">
            <a:xfrm rot="7155978">
              <a:off x="6014899" y="2111097"/>
              <a:ext cx="78900" cy="68465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34" name="AutoShape 189"/>
            <p:cNvCxnSpPr>
              <a:cxnSpLocks noChangeShapeType="1"/>
              <a:stCxn id="733" idx="2"/>
              <a:endCxn id="735" idx="0"/>
            </p:cNvCxnSpPr>
            <p:nvPr/>
          </p:nvCxnSpPr>
          <p:spPr bwMode="auto">
            <a:xfrm flipH="1" flipV="1">
              <a:off x="5695303" y="1967431"/>
              <a:ext cx="324815" cy="16077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735" name="Oval 190"/>
            <p:cNvSpPr>
              <a:spLocks noChangeArrowheads="1"/>
            </p:cNvSpPr>
            <p:nvPr/>
          </p:nvSpPr>
          <p:spPr bwMode="auto">
            <a:xfrm rot="7155978">
              <a:off x="5624701" y="1916079"/>
              <a:ext cx="75923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" name="Rectangle 191"/>
            <p:cNvSpPr>
              <a:spLocks noChangeArrowheads="1"/>
            </p:cNvSpPr>
            <p:nvPr/>
          </p:nvSpPr>
          <p:spPr bwMode="auto">
            <a:xfrm rot="7155978">
              <a:off x="5163007" y="1811923"/>
              <a:ext cx="77412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7" name="Oval 192"/>
            <p:cNvSpPr>
              <a:spLocks noChangeArrowheads="1"/>
            </p:cNvSpPr>
            <p:nvPr/>
          </p:nvSpPr>
          <p:spPr bwMode="auto">
            <a:xfrm rot="7155978">
              <a:off x="4553185" y="1442728"/>
              <a:ext cx="77412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" name="Oval 193"/>
            <p:cNvSpPr>
              <a:spLocks noChangeArrowheads="1"/>
            </p:cNvSpPr>
            <p:nvPr/>
          </p:nvSpPr>
          <p:spPr bwMode="auto">
            <a:xfrm rot="7155978">
              <a:off x="4452822" y="1657151"/>
              <a:ext cx="75923" cy="6528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9" name="Oval 194"/>
            <p:cNvSpPr>
              <a:spLocks noChangeArrowheads="1"/>
            </p:cNvSpPr>
            <p:nvPr/>
          </p:nvSpPr>
          <p:spPr bwMode="auto">
            <a:xfrm rot="7155978">
              <a:off x="4386000" y="1884920"/>
              <a:ext cx="77412" cy="652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" name="Oval 195"/>
            <p:cNvSpPr>
              <a:spLocks noChangeArrowheads="1"/>
            </p:cNvSpPr>
            <p:nvPr/>
          </p:nvSpPr>
          <p:spPr bwMode="auto">
            <a:xfrm rot="7155978">
              <a:off x="4502233" y="1542419"/>
              <a:ext cx="77412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1" name="Oval 196"/>
            <p:cNvSpPr>
              <a:spLocks noChangeArrowheads="1"/>
            </p:cNvSpPr>
            <p:nvPr/>
          </p:nvSpPr>
          <p:spPr bwMode="auto">
            <a:xfrm rot="7155978">
              <a:off x="4416201" y="1770291"/>
              <a:ext cx="75923" cy="65281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42" name="AutoShape 197"/>
            <p:cNvCxnSpPr>
              <a:cxnSpLocks noChangeShapeType="1"/>
              <a:stCxn id="736" idx="2"/>
              <a:endCxn id="737" idx="0"/>
            </p:cNvCxnSpPr>
            <p:nvPr/>
          </p:nvCxnSpPr>
          <p:spPr bwMode="auto">
            <a:xfrm flipH="1" flipV="1">
              <a:off x="4626919" y="1495518"/>
              <a:ext cx="544541" cy="33495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43" name="AutoShape 198"/>
            <p:cNvCxnSpPr>
              <a:cxnSpLocks noChangeShapeType="1"/>
              <a:stCxn id="736" idx="2"/>
              <a:endCxn id="740" idx="0"/>
            </p:cNvCxnSpPr>
            <p:nvPr/>
          </p:nvCxnSpPr>
          <p:spPr bwMode="auto">
            <a:xfrm flipH="1" flipV="1">
              <a:off x="4571192" y="1593771"/>
              <a:ext cx="600269" cy="236701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44" name="AutoShape 199"/>
            <p:cNvCxnSpPr>
              <a:cxnSpLocks noChangeShapeType="1"/>
              <a:stCxn id="736" idx="2"/>
              <a:endCxn id="738" idx="0"/>
            </p:cNvCxnSpPr>
            <p:nvPr/>
          </p:nvCxnSpPr>
          <p:spPr bwMode="auto">
            <a:xfrm flipH="1" flipV="1">
              <a:off x="4521832" y="1706911"/>
              <a:ext cx="649628" cy="123561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45" name="AutoShape 200"/>
            <p:cNvCxnSpPr>
              <a:cxnSpLocks noChangeShapeType="1"/>
              <a:stCxn id="736" idx="2"/>
              <a:endCxn id="741" idx="0"/>
            </p:cNvCxnSpPr>
            <p:nvPr/>
          </p:nvCxnSpPr>
          <p:spPr bwMode="auto">
            <a:xfrm flipH="1" flipV="1">
              <a:off x="4483619" y="1818563"/>
              <a:ext cx="687841" cy="119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46" name="AutoShape 201"/>
            <p:cNvCxnSpPr>
              <a:cxnSpLocks noChangeShapeType="1"/>
              <a:stCxn id="736" idx="2"/>
              <a:endCxn id="739" idx="0"/>
            </p:cNvCxnSpPr>
            <p:nvPr/>
          </p:nvCxnSpPr>
          <p:spPr bwMode="auto">
            <a:xfrm flipH="1">
              <a:off x="4456551" y="1830473"/>
              <a:ext cx="714909" cy="1056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47" name="Rectangle 202"/>
            <p:cNvSpPr>
              <a:spLocks noChangeArrowheads="1"/>
            </p:cNvSpPr>
            <p:nvPr/>
          </p:nvSpPr>
          <p:spPr bwMode="auto">
            <a:xfrm rot="7155978">
              <a:off x="5285660" y="1606484"/>
              <a:ext cx="78900" cy="6687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8" name="Oval 203"/>
            <p:cNvSpPr>
              <a:spLocks noChangeArrowheads="1"/>
            </p:cNvSpPr>
            <p:nvPr/>
          </p:nvSpPr>
          <p:spPr bwMode="auto">
            <a:xfrm rot="7155978">
              <a:off x="4960743" y="954387"/>
              <a:ext cx="75923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9" name="Oval 204"/>
            <p:cNvSpPr>
              <a:spLocks noChangeArrowheads="1"/>
            </p:cNvSpPr>
            <p:nvPr/>
          </p:nvSpPr>
          <p:spPr bwMode="auto">
            <a:xfrm rot="7155978">
              <a:off x="4776096" y="1129949"/>
              <a:ext cx="77412" cy="71650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0" name="Oval 205"/>
            <p:cNvSpPr>
              <a:spLocks noChangeArrowheads="1"/>
            </p:cNvSpPr>
            <p:nvPr/>
          </p:nvSpPr>
          <p:spPr bwMode="auto">
            <a:xfrm rot="7155978">
              <a:off x="4621598" y="1337031"/>
              <a:ext cx="75923" cy="668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1" name="Oval 206"/>
            <p:cNvSpPr>
              <a:spLocks noChangeArrowheads="1"/>
            </p:cNvSpPr>
            <p:nvPr/>
          </p:nvSpPr>
          <p:spPr bwMode="auto">
            <a:xfrm rot="7155978">
              <a:off x="4855708" y="1036317"/>
              <a:ext cx="77412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2" name="Oval 207"/>
            <p:cNvSpPr>
              <a:spLocks noChangeArrowheads="1"/>
            </p:cNvSpPr>
            <p:nvPr/>
          </p:nvSpPr>
          <p:spPr bwMode="auto">
            <a:xfrm rot="7155978">
              <a:off x="4691708" y="1226817"/>
              <a:ext cx="77412" cy="68465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53" name="AutoShape 208"/>
            <p:cNvCxnSpPr>
              <a:cxnSpLocks noChangeShapeType="1"/>
              <a:stCxn id="747" idx="2"/>
              <a:endCxn id="748" idx="0"/>
            </p:cNvCxnSpPr>
            <p:nvPr/>
          </p:nvCxnSpPr>
          <p:spPr bwMode="auto">
            <a:xfrm flipH="1" flipV="1">
              <a:off x="5031344" y="1005740"/>
              <a:ext cx="265902" cy="61929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54" name="AutoShape 209"/>
            <p:cNvCxnSpPr>
              <a:cxnSpLocks noChangeShapeType="1"/>
              <a:stCxn id="747" idx="2"/>
              <a:endCxn id="751" idx="0"/>
            </p:cNvCxnSpPr>
            <p:nvPr/>
          </p:nvCxnSpPr>
          <p:spPr bwMode="auto">
            <a:xfrm flipH="1" flipV="1">
              <a:off x="4927850" y="1089107"/>
              <a:ext cx="369396" cy="53592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55" name="AutoShape 210"/>
            <p:cNvCxnSpPr>
              <a:cxnSpLocks noChangeShapeType="1"/>
              <a:stCxn id="747" idx="2"/>
              <a:endCxn id="749" idx="0"/>
            </p:cNvCxnSpPr>
            <p:nvPr/>
          </p:nvCxnSpPr>
          <p:spPr bwMode="auto">
            <a:xfrm flipH="1" flipV="1">
              <a:off x="4845053" y="1179917"/>
              <a:ext cx="452192" cy="445117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56" name="AutoShape 211"/>
            <p:cNvCxnSpPr>
              <a:cxnSpLocks noChangeShapeType="1"/>
              <a:stCxn id="747" idx="2"/>
              <a:endCxn id="752" idx="0"/>
            </p:cNvCxnSpPr>
            <p:nvPr/>
          </p:nvCxnSpPr>
          <p:spPr bwMode="auto">
            <a:xfrm flipH="1" flipV="1">
              <a:off x="4762258" y="1278170"/>
              <a:ext cx="534987" cy="3468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7" name="AutoShape 212"/>
            <p:cNvCxnSpPr>
              <a:cxnSpLocks noChangeShapeType="1"/>
              <a:stCxn id="747" idx="2"/>
              <a:endCxn id="750" idx="0"/>
            </p:cNvCxnSpPr>
            <p:nvPr/>
          </p:nvCxnSpPr>
          <p:spPr bwMode="auto">
            <a:xfrm flipH="1" flipV="1">
              <a:off x="4692201" y="1386844"/>
              <a:ext cx="605046" cy="2381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8" name="AutoShape 213"/>
            <p:cNvCxnSpPr>
              <a:cxnSpLocks noChangeShapeType="1"/>
            </p:cNvCxnSpPr>
            <p:nvPr/>
          </p:nvCxnSpPr>
          <p:spPr bwMode="auto">
            <a:xfrm rot="7155978">
              <a:off x="4617366" y="1427038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9" name="AutoShape 214"/>
            <p:cNvCxnSpPr>
              <a:cxnSpLocks noChangeShapeType="1"/>
            </p:cNvCxnSpPr>
            <p:nvPr/>
          </p:nvCxnSpPr>
          <p:spPr bwMode="auto">
            <a:xfrm rot="7155978">
              <a:off x="4617366" y="1427038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60" name="AutoShape 215"/>
            <p:cNvCxnSpPr>
              <a:cxnSpLocks noChangeShapeType="1"/>
            </p:cNvCxnSpPr>
            <p:nvPr/>
          </p:nvCxnSpPr>
          <p:spPr bwMode="auto">
            <a:xfrm rot="7155978">
              <a:off x="4617366" y="1427038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61" name="AutoShape 216"/>
            <p:cNvCxnSpPr>
              <a:cxnSpLocks noChangeShapeType="1"/>
              <a:stCxn id="747" idx="0"/>
              <a:endCxn id="735" idx="4"/>
            </p:cNvCxnSpPr>
            <p:nvPr/>
          </p:nvCxnSpPr>
          <p:spPr bwMode="auto">
            <a:xfrm>
              <a:off x="5357750" y="1656297"/>
              <a:ext cx="277047" cy="279873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62" name="AutoShape 217"/>
            <p:cNvCxnSpPr>
              <a:cxnSpLocks noChangeShapeType="1"/>
              <a:stCxn id="736" idx="0"/>
              <a:endCxn id="735" idx="4"/>
            </p:cNvCxnSpPr>
            <p:nvPr/>
          </p:nvCxnSpPr>
          <p:spPr bwMode="auto">
            <a:xfrm>
              <a:off x="5231965" y="1861735"/>
              <a:ext cx="402832" cy="7443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763" name="Oval 218"/>
            <p:cNvSpPr>
              <a:spLocks noChangeArrowheads="1"/>
            </p:cNvSpPr>
            <p:nvPr/>
          </p:nvSpPr>
          <p:spPr bwMode="auto">
            <a:xfrm rot="4651238">
              <a:off x="5538771" y="2419254"/>
              <a:ext cx="77412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4" name="Rectangle 219"/>
            <p:cNvSpPr>
              <a:spLocks noChangeArrowheads="1"/>
            </p:cNvSpPr>
            <p:nvPr/>
          </p:nvSpPr>
          <p:spPr bwMode="auto">
            <a:xfrm rot="4651238">
              <a:off x="5135991" y="2614273"/>
              <a:ext cx="78900" cy="68465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5" name="Oval 220"/>
            <p:cNvSpPr>
              <a:spLocks noChangeArrowheads="1"/>
            </p:cNvSpPr>
            <p:nvPr/>
          </p:nvSpPr>
          <p:spPr bwMode="auto">
            <a:xfrm rot="4651238">
              <a:off x="4441728" y="2678286"/>
              <a:ext cx="77412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6" name="Oval 221"/>
            <p:cNvSpPr>
              <a:spLocks noChangeArrowheads="1"/>
            </p:cNvSpPr>
            <p:nvPr/>
          </p:nvSpPr>
          <p:spPr bwMode="auto">
            <a:xfrm rot="4651238">
              <a:off x="4526117" y="2910574"/>
              <a:ext cx="77412" cy="668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7" name="Oval 222"/>
            <p:cNvSpPr>
              <a:spLocks noChangeArrowheads="1"/>
            </p:cNvSpPr>
            <p:nvPr/>
          </p:nvSpPr>
          <p:spPr bwMode="auto">
            <a:xfrm rot="4651238">
              <a:off x="4651902" y="3132180"/>
              <a:ext cx="77412" cy="7324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8" name="Oval 223"/>
            <p:cNvSpPr>
              <a:spLocks noChangeArrowheads="1"/>
            </p:cNvSpPr>
            <p:nvPr/>
          </p:nvSpPr>
          <p:spPr bwMode="auto">
            <a:xfrm rot="4651238">
              <a:off x="4478298" y="2792915"/>
              <a:ext cx="75923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9" name="Oval 224"/>
            <p:cNvSpPr>
              <a:spLocks noChangeArrowheads="1"/>
            </p:cNvSpPr>
            <p:nvPr/>
          </p:nvSpPr>
          <p:spPr bwMode="auto">
            <a:xfrm rot="4651238">
              <a:off x="4585029" y="3023714"/>
              <a:ext cx="77412" cy="6687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70" name="AutoShape 225"/>
            <p:cNvCxnSpPr>
              <a:cxnSpLocks noChangeShapeType="1"/>
              <a:stCxn id="764" idx="2"/>
              <a:endCxn id="765" idx="0"/>
            </p:cNvCxnSpPr>
            <p:nvPr/>
          </p:nvCxnSpPr>
          <p:spPr bwMode="auto">
            <a:xfrm flipH="1">
              <a:off x="4515463" y="2656693"/>
              <a:ext cx="628930" cy="5061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71" name="AutoShape 226"/>
            <p:cNvCxnSpPr>
              <a:cxnSpLocks noChangeShapeType="1"/>
              <a:stCxn id="764" idx="2"/>
              <a:endCxn id="768" idx="0"/>
            </p:cNvCxnSpPr>
            <p:nvPr/>
          </p:nvCxnSpPr>
          <p:spPr bwMode="auto">
            <a:xfrm flipH="1">
              <a:off x="4552084" y="2656693"/>
              <a:ext cx="592308" cy="16375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72" name="AutoShape 227"/>
            <p:cNvCxnSpPr>
              <a:cxnSpLocks noChangeShapeType="1"/>
              <a:stCxn id="764" idx="2"/>
              <a:endCxn id="766" idx="0"/>
            </p:cNvCxnSpPr>
            <p:nvPr/>
          </p:nvCxnSpPr>
          <p:spPr bwMode="auto">
            <a:xfrm flipH="1">
              <a:off x="4598259" y="2656693"/>
              <a:ext cx="546133" cy="282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73" name="AutoShape 228"/>
            <p:cNvCxnSpPr>
              <a:cxnSpLocks noChangeShapeType="1"/>
              <a:stCxn id="764" idx="2"/>
              <a:endCxn id="769" idx="0"/>
            </p:cNvCxnSpPr>
            <p:nvPr/>
          </p:nvCxnSpPr>
          <p:spPr bwMode="auto">
            <a:xfrm flipH="1">
              <a:off x="4657171" y="2656693"/>
              <a:ext cx="487221" cy="394502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74" name="AutoShape 229"/>
            <p:cNvCxnSpPr>
              <a:cxnSpLocks noChangeShapeType="1"/>
              <a:stCxn id="764" idx="2"/>
              <a:endCxn id="767" idx="0"/>
            </p:cNvCxnSpPr>
            <p:nvPr/>
          </p:nvCxnSpPr>
          <p:spPr bwMode="auto">
            <a:xfrm flipH="1">
              <a:off x="4727229" y="2656693"/>
              <a:ext cx="417164" cy="5046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75" name="Rectangle 230"/>
            <p:cNvSpPr>
              <a:spLocks noChangeArrowheads="1"/>
            </p:cNvSpPr>
            <p:nvPr/>
          </p:nvSpPr>
          <p:spPr bwMode="auto">
            <a:xfrm rot="4651238">
              <a:off x="5067525" y="2374490"/>
              <a:ext cx="78900" cy="71650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6" name="Oval 231"/>
            <p:cNvSpPr>
              <a:spLocks noChangeArrowheads="1"/>
            </p:cNvSpPr>
            <p:nvPr/>
          </p:nvSpPr>
          <p:spPr bwMode="auto">
            <a:xfrm rot="4651238">
              <a:off x="4358881" y="2053038"/>
              <a:ext cx="75923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7" name="Oval 232"/>
            <p:cNvSpPr>
              <a:spLocks noChangeArrowheads="1"/>
            </p:cNvSpPr>
            <p:nvPr/>
          </p:nvSpPr>
          <p:spPr bwMode="auto">
            <a:xfrm rot="4651238">
              <a:off x="4362013" y="2300160"/>
              <a:ext cx="74435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8" name="Oval 233"/>
            <p:cNvSpPr>
              <a:spLocks noChangeArrowheads="1"/>
            </p:cNvSpPr>
            <p:nvPr/>
          </p:nvSpPr>
          <p:spPr bwMode="auto">
            <a:xfrm rot="4651238">
              <a:off x="4405108" y="2556214"/>
              <a:ext cx="77412" cy="684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9" name="Oval 234"/>
            <p:cNvSpPr>
              <a:spLocks noChangeArrowheads="1"/>
            </p:cNvSpPr>
            <p:nvPr/>
          </p:nvSpPr>
          <p:spPr bwMode="auto">
            <a:xfrm rot="4651238">
              <a:off x="4347787" y="2176599"/>
              <a:ext cx="77412" cy="6846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0" name="Oval 235"/>
            <p:cNvSpPr>
              <a:spLocks noChangeArrowheads="1"/>
            </p:cNvSpPr>
            <p:nvPr/>
          </p:nvSpPr>
          <p:spPr bwMode="auto">
            <a:xfrm rot="4651238">
              <a:off x="4373263" y="2426750"/>
              <a:ext cx="77412" cy="66873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81" name="AutoShape 236"/>
            <p:cNvCxnSpPr>
              <a:cxnSpLocks noChangeShapeType="1"/>
              <a:stCxn id="775" idx="2"/>
              <a:endCxn id="776" idx="0"/>
            </p:cNvCxnSpPr>
            <p:nvPr/>
          </p:nvCxnSpPr>
          <p:spPr bwMode="auto">
            <a:xfrm flipH="1" flipV="1">
              <a:off x="4431075" y="2079083"/>
              <a:ext cx="643260" cy="33644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82" name="AutoShape 237"/>
            <p:cNvCxnSpPr>
              <a:cxnSpLocks noChangeShapeType="1"/>
              <a:stCxn id="775" idx="2"/>
              <a:endCxn id="779" idx="0"/>
            </p:cNvCxnSpPr>
            <p:nvPr/>
          </p:nvCxnSpPr>
          <p:spPr bwMode="auto">
            <a:xfrm flipH="1" flipV="1">
              <a:off x="4421522" y="2205622"/>
              <a:ext cx="652812" cy="209905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83" name="AutoShape 238"/>
            <p:cNvCxnSpPr>
              <a:cxnSpLocks noChangeShapeType="1"/>
              <a:stCxn id="775" idx="2"/>
              <a:endCxn id="777" idx="0"/>
            </p:cNvCxnSpPr>
            <p:nvPr/>
          </p:nvCxnSpPr>
          <p:spPr bwMode="auto">
            <a:xfrm flipH="1" flipV="1">
              <a:off x="4432667" y="2329183"/>
              <a:ext cx="641668" cy="8634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84" name="AutoShape 239"/>
            <p:cNvCxnSpPr>
              <a:cxnSpLocks noChangeShapeType="1"/>
              <a:stCxn id="775" idx="2"/>
              <a:endCxn id="780" idx="0"/>
            </p:cNvCxnSpPr>
            <p:nvPr/>
          </p:nvCxnSpPr>
          <p:spPr bwMode="auto">
            <a:xfrm flipH="1">
              <a:off x="4446997" y="2415527"/>
              <a:ext cx="627336" cy="416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5" name="AutoShape 240"/>
            <p:cNvCxnSpPr>
              <a:cxnSpLocks noChangeShapeType="1"/>
              <a:stCxn id="775" idx="2"/>
              <a:endCxn id="778" idx="0"/>
            </p:cNvCxnSpPr>
            <p:nvPr/>
          </p:nvCxnSpPr>
          <p:spPr bwMode="auto">
            <a:xfrm flipH="1">
              <a:off x="4478842" y="2415527"/>
              <a:ext cx="595492" cy="1697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6" name="AutoShape 241"/>
            <p:cNvCxnSpPr>
              <a:cxnSpLocks noChangeShapeType="1"/>
            </p:cNvCxnSpPr>
            <p:nvPr/>
          </p:nvCxnSpPr>
          <p:spPr bwMode="auto">
            <a:xfrm rot="4651238">
              <a:off x="4456551" y="2662648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7" name="AutoShape 242"/>
            <p:cNvCxnSpPr>
              <a:cxnSpLocks noChangeShapeType="1"/>
            </p:cNvCxnSpPr>
            <p:nvPr/>
          </p:nvCxnSpPr>
          <p:spPr bwMode="auto">
            <a:xfrm rot="4651238">
              <a:off x="4456551" y="2662648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" name="AutoShape 243"/>
            <p:cNvCxnSpPr>
              <a:cxnSpLocks noChangeShapeType="1"/>
            </p:cNvCxnSpPr>
            <p:nvPr/>
          </p:nvCxnSpPr>
          <p:spPr bwMode="auto">
            <a:xfrm rot="4651238">
              <a:off x="4456551" y="2662648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9" name="AutoShape 244"/>
            <p:cNvCxnSpPr>
              <a:cxnSpLocks noChangeShapeType="1"/>
              <a:stCxn id="775" idx="0"/>
              <a:endCxn id="763" idx="4"/>
            </p:cNvCxnSpPr>
            <p:nvPr/>
          </p:nvCxnSpPr>
          <p:spPr bwMode="auto">
            <a:xfrm>
              <a:off x="5142800" y="2400639"/>
              <a:ext cx="401240" cy="6103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90" name="AutoShape 245"/>
            <p:cNvCxnSpPr>
              <a:cxnSpLocks noChangeShapeType="1"/>
              <a:stCxn id="764" idx="0"/>
              <a:endCxn id="763" idx="4"/>
            </p:cNvCxnSpPr>
            <p:nvPr/>
          </p:nvCxnSpPr>
          <p:spPr bwMode="auto">
            <a:xfrm flipV="1">
              <a:off x="5211266" y="2461676"/>
              <a:ext cx="332775" cy="180131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791" name="Oval 246"/>
            <p:cNvSpPr>
              <a:spLocks noChangeArrowheads="1"/>
            </p:cNvSpPr>
            <p:nvPr/>
          </p:nvSpPr>
          <p:spPr bwMode="auto">
            <a:xfrm rot="9619548">
              <a:off x="6018524" y="1611635"/>
              <a:ext cx="81203" cy="68480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2" name="Rectangle 247"/>
            <p:cNvSpPr>
              <a:spLocks noChangeArrowheads="1"/>
            </p:cNvSpPr>
            <p:nvPr/>
          </p:nvSpPr>
          <p:spPr bwMode="auto">
            <a:xfrm rot="9619548">
              <a:off x="5723963" y="1263283"/>
              <a:ext cx="82795" cy="66991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" name="Oval 248"/>
            <p:cNvSpPr>
              <a:spLocks noChangeArrowheads="1"/>
            </p:cNvSpPr>
            <p:nvPr/>
          </p:nvSpPr>
          <p:spPr bwMode="auto">
            <a:xfrm rot="9619548">
              <a:off x="5515381" y="627614"/>
              <a:ext cx="81203" cy="66991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4" name="Oval 249"/>
            <p:cNvSpPr>
              <a:spLocks noChangeArrowheads="1"/>
            </p:cNvSpPr>
            <p:nvPr/>
          </p:nvSpPr>
          <p:spPr bwMode="auto">
            <a:xfrm rot="9619548">
              <a:off x="5271771" y="734799"/>
              <a:ext cx="79611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5" name="Oval 250"/>
            <p:cNvSpPr>
              <a:spLocks noChangeArrowheads="1"/>
            </p:cNvSpPr>
            <p:nvPr/>
          </p:nvSpPr>
          <p:spPr bwMode="auto">
            <a:xfrm rot="9619548">
              <a:off x="5045674" y="862827"/>
              <a:ext cx="81203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6" name="Oval 251"/>
            <p:cNvSpPr>
              <a:spLocks noChangeArrowheads="1"/>
            </p:cNvSpPr>
            <p:nvPr/>
          </p:nvSpPr>
          <p:spPr bwMode="auto">
            <a:xfrm rot="9619548">
              <a:off x="5392780" y="678229"/>
              <a:ext cx="81203" cy="68480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7" name="Oval 252"/>
            <p:cNvSpPr>
              <a:spLocks noChangeArrowheads="1"/>
            </p:cNvSpPr>
            <p:nvPr/>
          </p:nvSpPr>
          <p:spPr bwMode="auto">
            <a:xfrm rot="9619548">
              <a:off x="5158722" y="794347"/>
              <a:ext cx="79611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98" name="AutoShape 253"/>
            <p:cNvCxnSpPr>
              <a:cxnSpLocks noChangeShapeType="1"/>
              <a:stCxn id="792" idx="2"/>
              <a:endCxn id="793" idx="0"/>
            </p:cNvCxnSpPr>
            <p:nvPr/>
          </p:nvCxnSpPr>
          <p:spPr bwMode="auto">
            <a:xfrm flipH="1" flipV="1">
              <a:off x="5567924" y="690139"/>
              <a:ext cx="183106" cy="5686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99" name="AutoShape 254"/>
            <p:cNvCxnSpPr>
              <a:cxnSpLocks noChangeShapeType="1"/>
              <a:stCxn id="792" idx="2"/>
              <a:endCxn id="796" idx="0"/>
            </p:cNvCxnSpPr>
            <p:nvPr/>
          </p:nvCxnSpPr>
          <p:spPr bwMode="auto">
            <a:xfrm flipH="1" flipV="1">
              <a:off x="5445323" y="740754"/>
              <a:ext cx="305707" cy="5180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00" name="AutoShape 255"/>
            <p:cNvCxnSpPr>
              <a:cxnSpLocks noChangeShapeType="1"/>
              <a:stCxn id="792" idx="2"/>
              <a:endCxn id="794" idx="0"/>
            </p:cNvCxnSpPr>
            <p:nvPr/>
          </p:nvCxnSpPr>
          <p:spPr bwMode="auto">
            <a:xfrm flipH="1" flipV="1">
              <a:off x="5322721" y="797324"/>
              <a:ext cx="428308" cy="461493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01" name="AutoShape 256"/>
            <p:cNvCxnSpPr>
              <a:cxnSpLocks noChangeShapeType="1"/>
              <a:stCxn id="792" idx="2"/>
              <a:endCxn id="797" idx="0"/>
            </p:cNvCxnSpPr>
            <p:nvPr/>
          </p:nvCxnSpPr>
          <p:spPr bwMode="auto">
            <a:xfrm flipH="1" flipV="1">
              <a:off x="5212858" y="864315"/>
              <a:ext cx="538173" cy="394502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02" name="AutoShape 257"/>
            <p:cNvCxnSpPr>
              <a:cxnSpLocks noChangeShapeType="1"/>
              <a:stCxn id="792" idx="2"/>
              <a:endCxn id="795" idx="0"/>
            </p:cNvCxnSpPr>
            <p:nvPr/>
          </p:nvCxnSpPr>
          <p:spPr bwMode="auto">
            <a:xfrm flipH="1" flipV="1">
              <a:off x="5098217" y="925351"/>
              <a:ext cx="652812" cy="3334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03" name="Rectangle 258"/>
            <p:cNvSpPr>
              <a:spLocks noChangeArrowheads="1"/>
            </p:cNvSpPr>
            <p:nvPr/>
          </p:nvSpPr>
          <p:spPr bwMode="auto">
            <a:xfrm rot="9619548">
              <a:off x="6048776" y="1179917"/>
              <a:ext cx="92349" cy="64013"/>
            </a:xfrm>
            <a:prstGeom prst="rect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4" name="Oval 259"/>
            <p:cNvSpPr>
              <a:spLocks noChangeArrowheads="1"/>
            </p:cNvSpPr>
            <p:nvPr/>
          </p:nvSpPr>
          <p:spPr bwMode="auto">
            <a:xfrm rot="9619548">
              <a:off x="6297163" y="520428"/>
              <a:ext cx="87573" cy="61036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5" name="Oval 260"/>
            <p:cNvSpPr>
              <a:spLocks noChangeArrowheads="1"/>
            </p:cNvSpPr>
            <p:nvPr/>
          </p:nvSpPr>
          <p:spPr bwMode="auto">
            <a:xfrm rot="9619548">
              <a:off x="5988272" y="517451"/>
              <a:ext cx="87573" cy="64013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6" name="Oval 261"/>
            <p:cNvSpPr>
              <a:spLocks noChangeArrowheads="1"/>
            </p:cNvSpPr>
            <p:nvPr/>
          </p:nvSpPr>
          <p:spPr bwMode="auto">
            <a:xfrm rot="9619548">
              <a:off x="5677788" y="575510"/>
              <a:ext cx="87573" cy="640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7" name="Oval 262"/>
            <p:cNvSpPr>
              <a:spLocks noChangeArrowheads="1"/>
            </p:cNvSpPr>
            <p:nvPr/>
          </p:nvSpPr>
          <p:spPr bwMode="auto">
            <a:xfrm rot="9619548">
              <a:off x="6131573" y="518939"/>
              <a:ext cx="87573" cy="62525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8" name="Oval 263"/>
            <p:cNvSpPr>
              <a:spLocks noChangeArrowheads="1"/>
            </p:cNvSpPr>
            <p:nvPr/>
          </p:nvSpPr>
          <p:spPr bwMode="auto">
            <a:xfrm rot="9619548">
              <a:off x="5838602" y="541270"/>
              <a:ext cx="85981" cy="66991"/>
            </a:xfrm>
            <a:prstGeom prst="ellipse">
              <a:avLst/>
            </a:prstGeom>
            <a:solidFill>
              <a:schemeClr val="accent1"/>
            </a:solidFill>
            <a:ln w="158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09" name="AutoShape 264"/>
            <p:cNvCxnSpPr>
              <a:cxnSpLocks noChangeShapeType="1"/>
              <a:stCxn id="803" idx="2"/>
              <a:endCxn id="804" idx="7"/>
            </p:cNvCxnSpPr>
            <p:nvPr/>
          </p:nvCxnSpPr>
          <p:spPr bwMode="auto">
            <a:xfrm flipV="1">
              <a:off x="6079029" y="584442"/>
              <a:ext cx="242018" cy="5910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0" name="AutoShape 265"/>
            <p:cNvCxnSpPr>
              <a:cxnSpLocks noChangeShapeType="1"/>
              <a:stCxn id="803" idx="2"/>
              <a:endCxn id="807" idx="0"/>
            </p:cNvCxnSpPr>
            <p:nvPr/>
          </p:nvCxnSpPr>
          <p:spPr bwMode="auto">
            <a:xfrm flipV="1">
              <a:off x="6079029" y="581464"/>
              <a:ext cx="108271" cy="59398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11" name="AutoShape 266"/>
            <p:cNvCxnSpPr>
              <a:cxnSpLocks noChangeShapeType="1"/>
              <a:stCxn id="803" idx="2"/>
              <a:endCxn id="805" idx="0"/>
            </p:cNvCxnSpPr>
            <p:nvPr/>
          </p:nvCxnSpPr>
          <p:spPr bwMode="auto">
            <a:xfrm flipH="1" flipV="1">
              <a:off x="6044000" y="579976"/>
              <a:ext cx="35029" cy="595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2" name="AutoShape 267"/>
            <p:cNvCxnSpPr>
              <a:cxnSpLocks noChangeShapeType="1"/>
              <a:stCxn id="803" idx="2"/>
              <a:endCxn id="808" idx="0"/>
            </p:cNvCxnSpPr>
            <p:nvPr/>
          </p:nvCxnSpPr>
          <p:spPr bwMode="auto">
            <a:xfrm flipH="1" flipV="1">
              <a:off x="5895923" y="611239"/>
              <a:ext cx="183106" cy="564213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13" name="AutoShape 268"/>
            <p:cNvCxnSpPr>
              <a:cxnSpLocks noChangeShapeType="1"/>
              <a:stCxn id="803" idx="2"/>
              <a:endCxn id="806" idx="0"/>
            </p:cNvCxnSpPr>
            <p:nvPr/>
          </p:nvCxnSpPr>
          <p:spPr bwMode="auto">
            <a:xfrm flipH="1" flipV="1">
              <a:off x="5733515" y="638035"/>
              <a:ext cx="345513" cy="537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4" name="AutoShape 269"/>
            <p:cNvCxnSpPr>
              <a:cxnSpLocks noChangeShapeType="1"/>
            </p:cNvCxnSpPr>
            <p:nvPr/>
          </p:nvCxnSpPr>
          <p:spPr bwMode="auto">
            <a:xfrm rot="9619548">
              <a:off x="5606138" y="65887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5" name="AutoShape 270"/>
            <p:cNvCxnSpPr>
              <a:cxnSpLocks noChangeShapeType="1"/>
            </p:cNvCxnSpPr>
            <p:nvPr/>
          </p:nvCxnSpPr>
          <p:spPr bwMode="auto">
            <a:xfrm rot="9619548">
              <a:off x="5606138" y="65887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6" name="AutoShape 271"/>
            <p:cNvCxnSpPr>
              <a:cxnSpLocks noChangeShapeType="1"/>
              <a:stCxn id="803" idx="0"/>
              <a:endCxn id="791" idx="4"/>
            </p:cNvCxnSpPr>
            <p:nvPr/>
          </p:nvCxnSpPr>
          <p:spPr bwMode="auto">
            <a:xfrm flipH="1">
              <a:off x="6045592" y="1249885"/>
              <a:ext cx="63689" cy="35579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17" name="AutoShape 272"/>
            <p:cNvCxnSpPr>
              <a:cxnSpLocks noChangeShapeType="1"/>
              <a:stCxn id="792" idx="0"/>
              <a:endCxn id="791" idx="4"/>
            </p:cNvCxnSpPr>
            <p:nvPr/>
          </p:nvCxnSpPr>
          <p:spPr bwMode="auto">
            <a:xfrm>
              <a:off x="5779690" y="1334740"/>
              <a:ext cx="265902" cy="270941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18" name="AutoShape 273"/>
            <p:cNvCxnSpPr>
              <a:cxnSpLocks noChangeShapeType="1"/>
              <a:stCxn id="791" idx="0"/>
              <a:endCxn id="733" idx="2"/>
            </p:cNvCxnSpPr>
            <p:nvPr/>
          </p:nvCxnSpPr>
          <p:spPr bwMode="auto">
            <a:xfrm flipH="1">
              <a:off x="6020116" y="1681604"/>
              <a:ext cx="54136" cy="446606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19" name="AutoShape 274"/>
            <p:cNvCxnSpPr>
              <a:cxnSpLocks noChangeShapeType="1"/>
              <a:stCxn id="763" idx="0"/>
              <a:endCxn id="733" idx="2"/>
            </p:cNvCxnSpPr>
            <p:nvPr/>
          </p:nvCxnSpPr>
          <p:spPr bwMode="auto">
            <a:xfrm flipV="1">
              <a:off x="5610914" y="2128210"/>
              <a:ext cx="409202" cy="320068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0" name="AutoShape 275"/>
            <p:cNvCxnSpPr>
              <a:cxnSpLocks noChangeShapeType="1"/>
              <a:stCxn id="555" idx="1"/>
              <a:endCxn id="733" idx="0"/>
            </p:cNvCxnSpPr>
            <p:nvPr/>
          </p:nvCxnSpPr>
          <p:spPr bwMode="auto">
            <a:xfrm flipH="1" flipV="1">
              <a:off x="6093359" y="2165427"/>
              <a:ext cx="278639" cy="148869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1" name="AutoShape 276"/>
            <p:cNvCxnSpPr>
              <a:cxnSpLocks noChangeShapeType="1"/>
              <a:stCxn id="555" idx="7"/>
              <a:endCxn id="645" idx="0"/>
            </p:cNvCxnSpPr>
            <p:nvPr/>
          </p:nvCxnSpPr>
          <p:spPr bwMode="auto">
            <a:xfrm flipV="1">
              <a:off x="6438872" y="2193712"/>
              <a:ext cx="313669" cy="120584"/>
            </a:xfrm>
            <a:prstGeom prst="straightConnector1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Optimality Certificates for LP decoding – Summary of Main Techniques</a:t>
            </a:r>
            <a:endParaRPr lang="he-IL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2757" y="866362"/>
          <a:ext cx="8667612" cy="57291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43760"/>
                <a:gridCol w="2674032"/>
                <a:gridCol w="1849820"/>
              </a:tblGrid>
              <a:tr h="438879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Current work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[KV06,ADS09,HE10]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48932"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>
                          <a:latin typeface="+mj-lt"/>
                        </a:rPr>
                        <a:t>h</a:t>
                      </a:r>
                      <a:r>
                        <a:rPr lang="en-US" baseline="0" dirty="0" smtClean="0"/>
                        <a:t> is unbounded</a:t>
                      </a:r>
                    </a:p>
                    <a:p>
                      <a:pPr algn="l" rtl="0"/>
                      <a:r>
                        <a:rPr lang="en-US" baseline="0" dirty="0" smtClean="0"/>
                        <a:t>Characterization using 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computation trees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&lt;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sym typeface="Euclid Extra"/>
                        </a:rPr>
                        <a:t>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girth(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dependencies on the </a:t>
                      </a:r>
                      <a:r>
                        <a:rPr lang="en-US" sz="1800" kern="1200" baseline="0" dirty="0" smtClean="0">
                          <a:solidFill>
                            <a:srgbClr val="0066CC"/>
                          </a:solidFill>
                          <a:latin typeface="+mn-lt"/>
                          <a:ea typeface="+mn-ea"/>
                          <a:cs typeface="+mn-cs"/>
                        </a:rPr>
                        <a:t>factor graph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Girth</a:t>
                      </a:r>
                      <a:endParaRPr lang="he-IL" dirty="0"/>
                    </a:p>
                  </a:txBody>
                  <a:tcPr/>
                </a:tc>
              </a:tr>
              <a:tr h="914094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Irregular</a:t>
                      </a:r>
                      <a:r>
                        <a:rPr lang="en-US" dirty="0" smtClean="0"/>
                        <a:t> factor</a:t>
                      </a:r>
                      <a:r>
                        <a:rPr lang="en-US" baseline="0" dirty="0" smtClean="0"/>
                        <a:t> graph – </a:t>
                      </a:r>
                    </a:p>
                    <a:p>
                      <a:pPr algn="l" rtl="0"/>
                      <a:r>
                        <a:rPr lang="en-US" baseline="0" dirty="0" smtClean="0"/>
                        <a:t>add normalization factors according to node degrees.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Regular</a:t>
                      </a:r>
                      <a:r>
                        <a:rPr lang="en-US" baseline="0" dirty="0" smtClean="0"/>
                        <a:t> factor graph.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Regularity</a:t>
                      </a:r>
                      <a:endParaRPr lang="he-IL" dirty="0"/>
                    </a:p>
                  </a:txBody>
                  <a:tcPr/>
                </a:tc>
              </a:tr>
              <a:tr h="94953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Linear Codes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Tighter relaxation </a:t>
                      </a:r>
                      <a:r>
                        <a:rPr lang="en-US" dirty="0" smtClean="0"/>
                        <a:t>for the</a:t>
                      </a:r>
                      <a:r>
                        <a:rPr lang="en-US" baseline="0" dirty="0" smtClean="0"/>
                        <a:t> generalized f</a:t>
                      </a:r>
                      <a:r>
                        <a:rPr lang="en-US" dirty="0" smtClean="0"/>
                        <a:t>undamental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polytope</a:t>
                      </a:r>
                      <a:r>
                        <a:rPr lang="en-US" baseline="0" dirty="0" smtClean="0"/>
                        <a:t>.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Parity code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Check Nodes / Constraints</a:t>
                      </a:r>
                    </a:p>
                    <a:p>
                      <a:pPr algn="ctr" rtl="0"/>
                      <a:endParaRPr lang="he-IL" dirty="0"/>
                    </a:p>
                  </a:txBody>
                  <a:tcPr/>
                </a:tc>
              </a:tr>
              <a:tr h="104893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“fat”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sz="1800" dirty="0" smtClean="0"/>
                        <a:t>Certificates</a:t>
                      </a:r>
                      <a:r>
                        <a:rPr lang="en-US" sz="1800" baseline="0" dirty="0" smtClean="0"/>
                        <a:t> based on </a:t>
                      </a:r>
                      <a:r>
                        <a:rPr lang="en-US" sz="1800" dirty="0" smtClean="0"/>
                        <a:t>“fat” structures likely to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occur with high probability for larger noise rates.</a:t>
                      </a:r>
                    </a:p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Not necessarily a valid configuration!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“skinny”</a:t>
                      </a:r>
                    </a:p>
                    <a:p>
                      <a:pPr algn="l" rtl="0"/>
                      <a:r>
                        <a:rPr lang="en-US" dirty="0" smtClean="0"/>
                        <a:t>Locally </a:t>
                      </a:r>
                      <a:r>
                        <a:rPr lang="en-US" dirty="0" smtClean="0">
                          <a:solidFill>
                            <a:srgbClr val="0066CC"/>
                          </a:solidFill>
                        </a:rPr>
                        <a:t>satisfies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 inner parity checks</a:t>
                      </a:r>
                      <a:r>
                        <a:rPr lang="en-US" baseline="0" dirty="0" smtClean="0"/>
                        <a:t>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Deviations</a:t>
                      </a:r>
                      <a:endParaRPr lang="he-IL" dirty="0"/>
                    </a:p>
                  </a:txBody>
                  <a:tcPr/>
                </a:tc>
              </a:tr>
              <a:tr h="1048932">
                <a:tc>
                  <a:txBody>
                    <a:bodyPr/>
                    <a:lstStyle/>
                    <a:p>
                      <a:pPr algn="l" rtl="0"/>
                      <a:r>
                        <a:rPr lang="en-US" baseline="0" dirty="0" smtClean="0"/>
                        <a:t>Use 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reduction to ML </a:t>
                      </a:r>
                      <a:r>
                        <a:rPr lang="en-US" baseline="0" dirty="0" smtClean="0"/>
                        <a:t>via characterization of </a:t>
                      </a:r>
                      <a:r>
                        <a:rPr lang="en-US" baseline="0" dirty="0" smtClean="0">
                          <a:solidFill>
                            <a:srgbClr val="0066CC"/>
                          </a:solidFill>
                        </a:rPr>
                        <a:t>graph cover decoding</a:t>
                      </a:r>
                      <a:r>
                        <a:rPr lang="en-US" baseline="0" dirty="0" smtClean="0"/>
                        <a:t>.</a:t>
                      </a:r>
                      <a:endParaRPr lang="he-IL" dirty="0">
                        <a:solidFill>
                          <a:srgbClr val="00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Dual</a:t>
                      </a:r>
                      <a:r>
                        <a:rPr lang="en-US" baseline="0" dirty="0" smtClean="0"/>
                        <a:t> / Primal LP analysis. Polyhedral analysis.</a:t>
                      </a:r>
                      <a:endParaRPr lang="he-IL" dirty="0" smtClean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LP solution analysis / characterization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Conclusions</a:t>
            </a:r>
            <a:endParaRPr lang="en-US" sz="32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58838"/>
            <a:ext cx="8172450" cy="5732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Combinatorial, graph theoretic, and algorithmic methods for analyzing decoding of (modern) error correcting codes over any </a:t>
            </a:r>
            <a:r>
              <a:rPr lang="en-US" sz="2400" dirty="0" err="1" smtClean="0"/>
              <a:t>memoryless</a:t>
            </a:r>
            <a:r>
              <a:rPr lang="en-US" sz="2400" dirty="0" smtClean="0"/>
              <a:t> channel:</a:t>
            </a:r>
            <a:endParaRPr lang="he-IL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local optimality combinatorial certificate for </a:t>
            </a:r>
            <a:r>
              <a:rPr lang="en-US" sz="2400" dirty="0" smtClean="0">
                <a:solidFill>
                  <a:srgbClr val="0066FF"/>
                </a:solidFill>
              </a:rPr>
              <a:t>LP decoding of irregular Tanner codes,                        </a:t>
            </a:r>
            <a:r>
              <a:rPr lang="en-US" sz="2400" dirty="0" smtClean="0"/>
              <a:t>i.e.,  Local Opt.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LP Opt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ML Opt.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 </a:t>
            </a:r>
            <a:r>
              <a:rPr lang="en-US" sz="2000" dirty="0" smtClean="0"/>
              <a:t>The certificate is based on </a:t>
            </a:r>
            <a:r>
              <a:rPr lang="en-US" sz="2000" dirty="0" smtClean="0">
                <a:solidFill>
                  <a:srgbClr val="0066FF"/>
                </a:solidFill>
              </a:rPr>
              <a:t>weighted “fat” </a:t>
            </a:r>
            <a:r>
              <a:rPr lang="en-US" sz="2000" dirty="0" err="1" smtClean="0">
                <a:solidFill>
                  <a:srgbClr val="0066FF"/>
                </a:solidFill>
              </a:rPr>
              <a:t>subtrees</a:t>
            </a:r>
            <a:r>
              <a:rPr lang="en-US" sz="2000" dirty="0" smtClean="0">
                <a:solidFill>
                  <a:srgbClr val="0066FF"/>
                </a:solidFill>
              </a:rPr>
              <a:t> of computation trees of height </a:t>
            </a:r>
            <a:r>
              <a:rPr lang="en-US" sz="2000" i="1" dirty="0" smtClean="0">
                <a:solidFill>
                  <a:srgbClr val="0066FF"/>
                </a:solidFill>
                <a:latin typeface="+mj-lt"/>
              </a:rPr>
              <a:t>h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i="1" dirty="0" smtClean="0">
                <a:solidFill>
                  <a:srgbClr val="0066FF"/>
                </a:solidFill>
              </a:rPr>
              <a:t> </a:t>
            </a:r>
            <a:r>
              <a:rPr lang="en-US" sz="2000" i="1" dirty="0" smtClean="0">
                <a:latin typeface="+mj-lt"/>
              </a:rPr>
              <a:t>h</a:t>
            </a:r>
            <a:r>
              <a:rPr lang="en-US" sz="2000" dirty="0" smtClean="0"/>
              <a:t> is not bounded by girth.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Proofstechniques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combinatorial decompositions and graph covers arguments.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Efficient algorithm (dynamic programming),</a:t>
            </a:r>
            <a:r>
              <a:rPr lang="en-US" sz="2400" dirty="0" smtClean="0">
                <a:sym typeface="Euclid Symbol"/>
              </a:rPr>
              <a:t> runs in </a:t>
            </a:r>
            <a:r>
              <a:rPr lang="en-US" sz="2400" dirty="0" smtClean="0">
                <a:latin typeface="+mj-lt"/>
                <a:sym typeface="Euclid Symbol"/>
              </a:rPr>
              <a:t>O(|</a:t>
            </a:r>
            <a:r>
              <a:rPr lang="en-US" sz="2400" i="1" dirty="0" smtClean="0">
                <a:latin typeface="+mj-lt"/>
                <a:sym typeface="Euclid Symbol"/>
              </a:rPr>
              <a:t>E</a:t>
            </a:r>
            <a:r>
              <a:rPr lang="en-US" sz="2400" dirty="0" smtClean="0">
                <a:latin typeface="+mj-lt"/>
                <a:sym typeface="Euclid Symbol"/>
              </a:rPr>
              <a:t>|</a:t>
            </a:r>
            <a:r>
              <a:rPr lang="en-US" sz="2400" i="1" dirty="0" smtClean="0">
                <a:latin typeface="+mj-lt"/>
                <a:sym typeface="Euclid Symbol"/>
              </a:rPr>
              <a:t>h</a:t>
            </a:r>
            <a:r>
              <a:rPr lang="en-US" sz="2400" dirty="0" smtClean="0">
                <a:latin typeface="+mj-lt"/>
                <a:sym typeface="Euclid Symbol"/>
              </a:rPr>
              <a:t>) </a:t>
            </a:r>
            <a:r>
              <a:rPr lang="en-US" sz="2400" dirty="0" smtClean="0">
                <a:sym typeface="Euclid Symbol"/>
              </a:rPr>
              <a:t>time,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for the computation of local optimality certificate of a codeword given an LLR vector. 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748696" y="3603967"/>
            <a:ext cx="2351087" cy="582612"/>
          </a:xfrm>
          <a:prstGeom prst="wedgeRectCallout">
            <a:avLst>
              <a:gd name="adj1" fmla="val -41982"/>
              <a:gd name="adj2" fmla="val -100663"/>
            </a:avLst>
          </a:prstGeom>
          <a:solidFill>
            <a:srgbClr val="FF0000">
              <a:alpha val="4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0" dirty="0"/>
              <a:t>Degree of local-code nodes is not limited to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925286"/>
            <a:ext cx="8763000" cy="538343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ea typeface="Gulim" pitchFamily="34" charset="-127"/>
                <a:cs typeface="Times New Roman" pitchFamily="18" charset="0"/>
              </a:rPr>
              <a:t>Work in progress: </a:t>
            </a:r>
            <a:r>
              <a:rPr lang="en-US" sz="2800" dirty="0" smtClean="0"/>
              <a:t>Design an </a:t>
            </a:r>
            <a:r>
              <a:rPr lang="en-US" sz="2800" dirty="0" smtClean="0">
                <a:solidFill>
                  <a:srgbClr val="0066FF"/>
                </a:solidFill>
                <a:ea typeface="Gulim" pitchFamily="34" charset="-127"/>
                <a:cs typeface="Times New Roman" pitchFamily="18" charset="0"/>
              </a:rPr>
              <a:t>iterative message passing decoding algorithm </a:t>
            </a:r>
            <a:r>
              <a:rPr lang="en-US" sz="2800" dirty="0" smtClean="0">
                <a:solidFill>
                  <a:srgbClr val="0066FF"/>
                </a:solidFill>
                <a:ea typeface="Gulim" pitchFamily="34" charset="-127"/>
                <a:cs typeface="Times New Roman" pitchFamily="18" charset="0"/>
              </a:rPr>
              <a:t>for Tanner codes </a:t>
            </a:r>
            <a:r>
              <a:rPr lang="en-US" sz="2800" dirty="0" smtClean="0">
                <a:ea typeface="Gulim" pitchFamily="34" charset="-127"/>
                <a:cs typeface="Times New Roman" pitchFamily="18" charset="0"/>
              </a:rPr>
              <a:t>that </a:t>
            </a:r>
            <a:r>
              <a:rPr lang="en-US" sz="2800" dirty="0" smtClean="0">
                <a:ea typeface="Gulim" pitchFamily="34" charset="-127"/>
                <a:cs typeface="Times New Roman" pitchFamily="18" charset="0"/>
              </a:rPr>
              <a:t>computes an        </a:t>
            </a:r>
            <a:r>
              <a:rPr lang="en-US" altLang="ko-KR" sz="28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(</a:t>
            </a:r>
            <a:r>
              <a:rPr lang="en-US" altLang="ko-KR" sz="2800" i="1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h </a:t>
            </a:r>
            <a:r>
              <a:rPr lang="en-US" altLang="ko-KR" sz="28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,</a:t>
            </a:r>
            <a:r>
              <a:rPr lang="en-US" altLang="ko-KR" sz="2800" dirty="0" smtClean="0">
                <a:solidFill>
                  <a:srgbClr val="000000"/>
                </a:solidFill>
                <a:ea typeface="Gulim" pitchFamily="34" charset="-127"/>
                <a:sym typeface="Euclid Symbol"/>
              </a:rPr>
              <a:t>  , </a:t>
            </a:r>
            <a:r>
              <a:rPr lang="en-US" altLang="ko-KR" sz="28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sym typeface="Euclid Symbol"/>
              </a:rPr>
              <a:t>d</a:t>
            </a:r>
            <a:r>
              <a:rPr lang="en-US" altLang="ko-KR" sz="28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)</a:t>
            </a:r>
            <a:r>
              <a:rPr lang="en-US" altLang="ko-KR" sz="2800" dirty="0" smtClean="0">
                <a:solidFill>
                  <a:srgbClr val="000000"/>
                </a:solidFill>
                <a:ea typeface="Gulim" pitchFamily="34" charset="-127"/>
              </a:rPr>
              <a:t>-</a:t>
            </a:r>
            <a:r>
              <a:rPr lang="en-US" sz="2800" dirty="0" smtClean="0">
                <a:ea typeface="Gulim" pitchFamily="34" charset="-127"/>
                <a:cs typeface="Times New Roman" pitchFamily="18" charset="0"/>
              </a:rPr>
              <a:t> locally-optimal codeword after </a:t>
            </a:r>
            <a:r>
              <a:rPr lang="en-US" sz="2800" i="1" dirty="0" smtClean="0">
                <a:latin typeface="+mj-lt"/>
                <a:ea typeface="Gulim" pitchFamily="34" charset="-127"/>
                <a:cs typeface="Times New Roman" pitchFamily="18" charset="0"/>
              </a:rPr>
              <a:t>h</a:t>
            </a:r>
            <a:r>
              <a:rPr lang="en-US" sz="2800" dirty="0" smtClean="0">
                <a:ea typeface="Gulim" pitchFamily="34" charset="-127"/>
                <a:cs typeface="Times New Roman" pitchFamily="18" charset="0"/>
              </a:rPr>
              <a:t> iterations.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  <a:sym typeface="Symbol"/>
              </a:rPr>
              <a:t>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locally optimal codeword for </a:t>
            </a:r>
            <a:r>
              <a:rPr lang="en-US" altLang="ko-KR" sz="2400" i="1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  <a:sym typeface="Euclid Symbol"/>
              </a:rPr>
              <a:t> weighted 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message passing algorithm computes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in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 iterations + guarantee that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ea typeface="Gulim" pitchFamily="34" charset="-127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rgbClr val="000000"/>
                </a:solidFill>
                <a:ea typeface="Gulim" pitchFamily="34" charset="-127"/>
                <a:cs typeface="Times New Roman" pitchFamily="18" charset="0"/>
              </a:rPr>
              <a:t>is the ML codeword.</a:t>
            </a:r>
            <a:endParaRPr lang="en-US" dirty="0" smtClean="0">
              <a:ea typeface="Gulim" pitchFamily="34" charset="-127"/>
              <a:cs typeface="Times New Roman" pitchFamily="18" charset="0"/>
            </a:endParaRPr>
          </a:p>
          <a:p>
            <a:pPr lvl="1"/>
            <a:endParaRPr lang="en-US" sz="2400" dirty="0" smtClean="0"/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66CC"/>
                </a:solidFill>
              </a:rPr>
              <a:t>Asymptotic analysis </a:t>
            </a:r>
            <a:r>
              <a:rPr lang="en-US" sz="2800" dirty="0" smtClean="0"/>
              <a:t>of LP decoding and weighted min-sum decoding for </a:t>
            </a:r>
            <a:r>
              <a:rPr lang="en-US" sz="2800" dirty="0" smtClean="0">
                <a:solidFill>
                  <a:srgbClr val="0066CC"/>
                </a:solidFill>
              </a:rPr>
              <a:t>ensembles of irregular Tanner codes.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apply</a:t>
            </a:r>
            <a:r>
              <a:rPr lang="en-US" sz="2400" dirty="0" smtClean="0"/>
              <a:t> </a:t>
            </a:r>
            <a:r>
              <a:rPr lang="en-US" sz="2400" dirty="0" smtClean="0"/>
              <a:t>density evolution techniques and the combinatorial characterization of local optimality.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Maximum-Likelihood (ML) Decoding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36647"/>
            <a:ext cx="8486775" cy="4735512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66FF"/>
                </a:solidFill>
              </a:rPr>
              <a:t>Maximum-likelihood (ML) decoding</a:t>
            </a:r>
            <a:r>
              <a:rPr lang="en-US" sz="2400" dirty="0" smtClean="0"/>
              <a:t> </a:t>
            </a:r>
            <a:r>
              <a:rPr lang="en-US" sz="2400" dirty="0" smtClean="0"/>
              <a:t>can be formulated </a:t>
            </a:r>
            <a:r>
              <a:rPr lang="en-US" sz="2400" dirty="0" smtClean="0"/>
              <a:t>by: (for </a:t>
            </a:r>
            <a:r>
              <a:rPr lang="en-US" sz="2400" dirty="0" smtClean="0"/>
              <a:t>any binary-input memory-less </a:t>
            </a:r>
            <a:r>
              <a:rPr lang="en-US" sz="2400" dirty="0" smtClean="0"/>
              <a:t>channel)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dirty="0" smtClean="0">
                <a:solidFill>
                  <a:srgbClr val="000000"/>
                </a:solidFill>
              </a:rPr>
              <a:t>r a </a:t>
            </a:r>
            <a:r>
              <a:rPr lang="en-US" sz="2400" dirty="0" smtClean="0">
                <a:solidFill>
                  <a:srgbClr val="000000"/>
                </a:solidFill>
              </a:rPr>
              <a:t>linear program: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1428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8487" name="Rectangle 7"/>
          <p:cNvSpPr>
            <a:spLocks noChangeArrowheads="1"/>
          </p:cNvSpPr>
          <p:nvPr/>
        </p:nvSpPr>
        <p:spPr bwMode="auto">
          <a:xfrm>
            <a:off x="8959850" y="35258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522413" y="3462338"/>
          <a:ext cx="5692775" cy="804862"/>
        </p:xfrm>
        <a:graphic>
          <a:graphicData uri="http://schemas.openxmlformats.org/presentationml/2006/ole">
            <p:oleObj spid="_x0000_s160771" name="Equation" r:id="rId4" imgW="2755800" imgH="393480" progId="Equation.DSMT4">
              <p:embed/>
            </p:oleObj>
          </a:graphicData>
        </a:graphic>
      </p:graphicFrame>
      <p:sp>
        <p:nvSpPr>
          <p:cNvPr id="20" name="Rectangular Callout 19"/>
          <p:cNvSpPr/>
          <p:nvPr/>
        </p:nvSpPr>
        <p:spPr bwMode="auto">
          <a:xfrm>
            <a:off x="3184265" y="4586017"/>
            <a:ext cx="1706712" cy="631442"/>
          </a:xfrm>
          <a:prstGeom prst="wedgeRectCallout">
            <a:avLst>
              <a:gd name="adj1" fmla="val 102237"/>
              <a:gd name="adj2" fmla="val -121404"/>
            </a:avLst>
          </a:prstGeom>
          <a:solidFill>
            <a:srgbClr val="0066CC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 Efficient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Representation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143500" y="4660900"/>
            <a:ext cx="2001838" cy="1979613"/>
          </a:xfrm>
          <a:custGeom>
            <a:avLst/>
            <a:gdLst>
              <a:gd name="connsiteX0" fmla="*/ 262759 w 1334814"/>
              <a:gd name="connsiteY0" fmla="*/ 10510 h 1292772"/>
              <a:gd name="connsiteX1" fmla="*/ 0 w 1334814"/>
              <a:gd name="connsiteY1" fmla="*/ 704193 h 1292772"/>
              <a:gd name="connsiteX2" fmla="*/ 525517 w 1334814"/>
              <a:gd name="connsiteY2" fmla="*/ 1292772 h 1292772"/>
              <a:gd name="connsiteX3" fmla="*/ 1334814 w 1334814"/>
              <a:gd name="connsiteY3" fmla="*/ 966951 h 1292772"/>
              <a:gd name="connsiteX4" fmla="*/ 1082566 w 1334814"/>
              <a:gd name="connsiteY4" fmla="*/ 0 h 1292772"/>
              <a:gd name="connsiteX5" fmla="*/ 262759 w 1334814"/>
              <a:gd name="connsiteY5" fmla="*/ 10510 h 1292772"/>
              <a:gd name="connsiteX0" fmla="*/ 269136 w 1341191"/>
              <a:gd name="connsiteY0" fmla="*/ 10510 h 1292772"/>
              <a:gd name="connsiteX1" fmla="*/ 0 w 1341191"/>
              <a:gd name="connsiteY1" fmla="*/ 685528 h 1292772"/>
              <a:gd name="connsiteX2" fmla="*/ 531894 w 1341191"/>
              <a:gd name="connsiteY2" fmla="*/ 1292772 h 1292772"/>
              <a:gd name="connsiteX3" fmla="*/ 1341191 w 1341191"/>
              <a:gd name="connsiteY3" fmla="*/ 966951 h 1292772"/>
              <a:gd name="connsiteX4" fmla="*/ 1088943 w 1341191"/>
              <a:gd name="connsiteY4" fmla="*/ 0 h 1292772"/>
              <a:gd name="connsiteX5" fmla="*/ 269136 w 1341191"/>
              <a:gd name="connsiteY5" fmla="*/ 10510 h 129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91" h="1292772">
                <a:moveTo>
                  <a:pt x="269136" y="10510"/>
                </a:moveTo>
                <a:lnTo>
                  <a:pt x="0" y="685528"/>
                </a:lnTo>
                <a:lnTo>
                  <a:pt x="531894" y="1292772"/>
                </a:lnTo>
                <a:lnTo>
                  <a:pt x="1341191" y="966951"/>
                </a:lnTo>
                <a:lnTo>
                  <a:pt x="1088943" y="0"/>
                </a:lnTo>
                <a:lnTo>
                  <a:pt x="269136" y="10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476875" y="4635500"/>
            <a:ext cx="125413" cy="1174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72313" y="6088063"/>
            <a:ext cx="125412" cy="1174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072063" y="5645150"/>
            <a:ext cx="125412" cy="1174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876925" y="6569075"/>
            <a:ext cx="125413" cy="1174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719888" y="4606925"/>
            <a:ext cx="125412" cy="1174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>
            <a:off x="7350716" y="4575284"/>
            <a:ext cx="1464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AC5E"/>
                </a:solidFill>
                <a:latin typeface="Euclid Symbol" pitchFamily="18" charset="2"/>
                <a:sym typeface="Euclid Math One" pitchFamily="18" charset="2"/>
              </a:rPr>
              <a:t></a:t>
            </a:r>
            <a:r>
              <a:rPr lang="en-US" sz="2000" b="0" dirty="0" smtClean="0">
                <a:solidFill>
                  <a:srgbClr val="00AC5E"/>
                </a:solidFill>
                <a:latin typeface="+mj-lt"/>
                <a:sym typeface="Euclid Symbol"/>
              </a:rPr>
              <a:t>{</a:t>
            </a:r>
            <a:r>
              <a:rPr lang="en-US" sz="2000" b="0" i="1" dirty="0" smtClean="0">
                <a:solidFill>
                  <a:srgbClr val="00AC5E"/>
                </a:solidFill>
                <a:latin typeface="+mj-lt"/>
                <a:sym typeface="Euclid Symbol"/>
              </a:rPr>
              <a:t>0,1</a:t>
            </a:r>
            <a:r>
              <a:rPr lang="en-US" sz="2000" b="0" dirty="0" smtClean="0">
                <a:solidFill>
                  <a:srgbClr val="00AC5E"/>
                </a:solidFill>
                <a:latin typeface="+mj-lt"/>
                <a:sym typeface="Euclid Symbol"/>
              </a:rPr>
              <a:t>}</a:t>
            </a:r>
            <a:r>
              <a:rPr lang="en-US" sz="2000" b="0" i="1" baseline="30000" dirty="0" smtClean="0">
                <a:solidFill>
                  <a:srgbClr val="00AC5E"/>
                </a:solidFill>
                <a:latin typeface="+mj-lt"/>
                <a:sym typeface="Euclid Symbol"/>
              </a:rPr>
              <a:t>N</a:t>
            </a:r>
            <a:endParaRPr lang="en-US" b="0" i="1" baseline="30000" dirty="0">
              <a:solidFill>
                <a:srgbClr val="00AC5E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64308" y="5124450"/>
            <a:ext cx="17796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b="0" dirty="0" err="1">
                <a:solidFill>
                  <a:srgbClr val="0000FF"/>
                </a:solidFill>
                <a:latin typeface="+mj-lt"/>
                <a:sym typeface="Euclid Math One"/>
              </a:rPr>
              <a:t>conv</a:t>
            </a:r>
            <a:r>
              <a:rPr lang="en-US" sz="2000" b="0" dirty="0">
                <a:solidFill>
                  <a:srgbClr val="0000FF"/>
                </a:solidFill>
                <a:latin typeface="+mj-lt"/>
                <a:sym typeface="Euclid Math One"/>
              </a:rPr>
              <a:t>(</a:t>
            </a:r>
            <a:r>
              <a:rPr lang="en-US" sz="2000" b="0" dirty="0">
                <a:solidFill>
                  <a:srgbClr val="0000FF"/>
                </a:solidFill>
                <a:latin typeface="Euclid Symbol" pitchFamily="18" charset="2"/>
                <a:sym typeface="Euclid Math One"/>
              </a:rPr>
              <a:t>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Math One"/>
              </a:rPr>
              <a:t>)</a:t>
            </a:r>
            <a:r>
              <a:rPr lang="en-US" sz="2000" b="0" dirty="0" smtClean="0">
                <a:solidFill>
                  <a:srgbClr val="0000FF"/>
                </a:solidFill>
                <a:latin typeface="+mj-lt"/>
                <a:sym typeface="Euclid Symbol"/>
              </a:rPr>
              <a:t>[0,1]</a:t>
            </a:r>
            <a:r>
              <a:rPr lang="en-US" sz="2000" b="0" i="1" baseline="30000" dirty="0" smtClean="0">
                <a:solidFill>
                  <a:srgbClr val="0000FF"/>
                </a:solidFill>
                <a:latin typeface="+mj-lt"/>
                <a:sym typeface="Euclid Symbol"/>
              </a:rPr>
              <a:t>N</a:t>
            </a:r>
            <a:endParaRPr lang="en-US" sz="2000" b="0" i="1" baseline="30000" dirty="0" smtClean="0">
              <a:solidFill>
                <a:srgbClr val="0000FF"/>
              </a:solidFill>
              <a:latin typeface="+mj-lt"/>
              <a:sym typeface="Euclid Math One"/>
            </a:endParaRPr>
          </a:p>
          <a:p>
            <a:pPr>
              <a:defRPr/>
            </a:pPr>
            <a:endParaRPr lang="en-US" sz="2000" b="0" dirty="0">
              <a:solidFill>
                <a:srgbClr val="0000FF"/>
              </a:solidFill>
              <a:latin typeface="Euclid Symbol" pitchFamily="18" charset="2"/>
            </a:endParaRP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2820988" y="1774825"/>
          <a:ext cx="3173412" cy="808038"/>
        </p:xfrm>
        <a:graphic>
          <a:graphicData uri="http://schemas.openxmlformats.org/presentationml/2006/ole">
            <p:oleObj spid="_x0000_s160773" name="Equation" r:id="rId5" imgW="153648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Programming (LP) Decoding</a:t>
            </a:r>
          </a:p>
        </p:txBody>
      </p:sp>
      <p:sp>
        <p:nvSpPr>
          <p:cNvPr id="4128" name="Content Placeholder 2"/>
          <p:cNvSpPr>
            <a:spLocks/>
          </p:cNvSpPr>
          <p:nvPr/>
        </p:nvSpPr>
        <p:spPr bwMode="auto">
          <a:xfrm>
            <a:off x="209550" y="1125538"/>
            <a:ext cx="8713788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400" b="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Linear Programming (LP) decoding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[Fel03, FWK05] – </a:t>
            </a:r>
            <a:r>
              <a:rPr lang="en-US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polytope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cs typeface="Arial" pitchFamily="34" charset="0"/>
              </a:rPr>
              <a:t>conv</a:t>
            </a:r>
            <a:r>
              <a:rPr lang="en-US" sz="24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0" dirty="0" smtClean="0">
                <a:solidFill>
                  <a:srgbClr val="0000FF"/>
                </a:solidFill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4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dirty="0">
                <a:latin typeface="Arial" pitchFamily="34" charset="0"/>
                <a:cs typeface="Arial" pitchFamily="34" charset="0"/>
              </a:rPr>
              <a:t>	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0" dirty="0" smtClean="0">
                <a:solidFill>
                  <a:srgbClr val="FF0000"/>
                </a:solidFill>
                <a:latin typeface="Euclid Math One" pitchFamily="18" charset="2"/>
                <a:cs typeface="Arial" pitchFamily="34" charset="0"/>
              </a:rPr>
              <a:t>P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(1) All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codewords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smtClean="0">
                <a:latin typeface="+mj-lt"/>
                <a:cs typeface="Arial" pitchFamily="34" charset="0"/>
              </a:rPr>
              <a:t>x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000" b="0" dirty="0" smtClean="0"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are vertices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  (2) All new vertices are fractional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	(therefore, new vertices are not in </a:t>
            </a:r>
            <a:r>
              <a:rPr lang="en-US" sz="2000" b="0" dirty="0" smtClean="0"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  (3) Has an efficient representation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4"/>
              </a:buBlip>
            </a:pP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204749" y="5207851"/>
            <a:ext cx="1264192" cy="666207"/>
            <a:chOff x="638" y="3459"/>
            <a:chExt cx="1316" cy="636"/>
          </a:xfrm>
        </p:grpSpPr>
        <p:sp>
          <p:nvSpPr>
            <p:cNvPr id="27" name="Rectangle 26"/>
            <p:cNvSpPr/>
            <p:nvPr/>
          </p:nvSpPr>
          <p:spPr>
            <a:xfrm>
              <a:off x="638" y="3593"/>
              <a:ext cx="994" cy="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Solve LP</a:t>
              </a:r>
            </a:p>
          </p:txBody>
        </p:sp>
        <p:cxnSp>
          <p:nvCxnSpPr>
            <p:cNvPr id="28" name="Straight Arrow Connector 27"/>
            <p:cNvCxnSpPr>
              <a:cxnSpLocks noChangeShapeType="1"/>
              <a:stCxn id="27" idx="3"/>
            </p:cNvCxnSpPr>
            <p:nvPr/>
          </p:nvCxnSpPr>
          <p:spPr bwMode="auto">
            <a:xfrm flipV="1">
              <a:off x="1632" y="3459"/>
              <a:ext cx="322" cy="2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" name="Straight Arrow Connector 28"/>
            <p:cNvCxnSpPr>
              <a:cxnSpLocks noChangeShapeType="1"/>
              <a:stCxn id="27" idx="3"/>
            </p:cNvCxnSpPr>
            <p:nvPr/>
          </p:nvCxnSpPr>
          <p:spPr bwMode="auto">
            <a:xfrm>
              <a:off x="1632" y="3714"/>
              <a:ext cx="302" cy="38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161797" name="Object 4"/>
          <p:cNvGraphicFramePr>
            <a:graphicFrameLocks noChangeAspect="1"/>
          </p:cNvGraphicFramePr>
          <p:nvPr/>
        </p:nvGraphicFramePr>
        <p:xfrm>
          <a:off x="2767013" y="2027238"/>
          <a:ext cx="2700337" cy="593725"/>
        </p:xfrm>
        <a:graphic>
          <a:graphicData uri="http://schemas.openxmlformats.org/presentationml/2006/ole">
            <p:oleObj spid="_x0000_s161797" name="Equation" r:id="rId5" imgW="1511280" imgH="330120" progId="Equation.DSMT4">
              <p:embed/>
            </p:oleObj>
          </a:graphicData>
        </a:graphic>
      </p:graphicFrame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1495934" y="5716264"/>
          <a:ext cx="2276475" cy="350838"/>
        </p:xfrm>
        <a:graphic>
          <a:graphicData uri="http://schemas.openxmlformats.org/presentationml/2006/ole">
            <p:oleObj spid="_x0000_s161799" name="Equation" r:id="rId6" imgW="1650960" imgH="253800" progId="Equation.DSMT4">
              <p:embed/>
            </p:oleObj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1509713" y="5029200"/>
          <a:ext cx="3275012" cy="350838"/>
        </p:xfrm>
        <a:graphic>
          <a:graphicData uri="http://schemas.openxmlformats.org/presentationml/2006/ole">
            <p:oleObj spid="_x0000_s161800" name="Equation" r:id="rId7" imgW="2374560" imgH="253800" progId="Equation.DSMT4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248809" y="4362450"/>
            <a:ext cx="6063867" cy="2339564"/>
            <a:chOff x="3248809" y="4362450"/>
            <a:chExt cx="6063867" cy="2339564"/>
          </a:xfrm>
        </p:grpSpPr>
        <p:sp>
          <p:nvSpPr>
            <p:cNvPr id="31" name="Freeform 30"/>
            <p:cNvSpPr/>
            <p:nvPr/>
          </p:nvSpPr>
          <p:spPr bwMode="auto">
            <a:xfrm>
              <a:off x="5145088" y="4427538"/>
              <a:ext cx="2176462" cy="2216150"/>
            </a:xfrm>
            <a:custGeom>
              <a:avLst/>
              <a:gdLst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95362 w 1457325"/>
                <a:gd name="connsiteY8" fmla="*/ 1385887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7325" h="1447800">
                  <a:moveTo>
                    <a:pt x="266700" y="166687"/>
                  </a:moveTo>
                  <a:lnTo>
                    <a:pt x="552450" y="42862"/>
                  </a:lnTo>
                  <a:lnTo>
                    <a:pt x="862012" y="0"/>
                  </a:lnTo>
                  <a:lnTo>
                    <a:pt x="1095375" y="138112"/>
                  </a:lnTo>
                  <a:lnTo>
                    <a:pt x="1338262" y="366712"/>
                  </a:lnTo>
                  <a:lnTo>
                    <a:pt x="1447800" y="600075"/>
                  </a:lnTo>
                  <a:lnTo>
                    <a:pt x="1457325" y="909637"/>
                  </a:lnTo>
                  <a:lnTo>
                    <a:pt x="1333500" y="1114425"/>
                  </a:lnTo>
                  <a:lnTo>
                    <a:pt x="995362" y="1385887"/>
                  </a:lnTo>
                  <a:lnTo>
                    <a:pt x="528637" y="1447800"/>
                  </a:lnTo>
                  <a:lnTo>
                    <a:pt x="238125" y="1357312"/>
                  </a:lnTo>
                  <a:lnTo>
                    <a:pt x="14287" y="1157287"/>
                  </a:lnTo>
                  <a:lnTo>
                    <a:pt x="0" y="833437"/>
                  </a:lnTo>
                  <a:lnTo>
                    <a:pt x="76200" y="490537"/>
                  </a:lnTo>
                  <a:lnTo>
                    <a:pt x="266700" y="166687"/>
                  </a:lnTo>
                  <a:close/>
                </a:path>
              </a:pathLst>
            </a:custGeom>
            <a:solidFill>
              <a:srgbClr val="FF5050">
                <a:alpha val="6588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5143500" y="4660900"/>
              <a:ext cx="2001838" cy="1979613"/>
            </a:xfrm>
            <a:custGeom>
              <a:avLst/>
              <a:gdLst>
                <a:gd name="connsiteX0" fmla="*/ 262759 w 1334814"/>
                <a:gd name="connsiteY0" fmla="*/ 10510 h 1292772"/>
                <a:gd name="connsiteX1" fmla="*/ 0 w 1334814"/>
                <a:gd name="connsiteY1" fmla="*/ 704193 h 1292772"/>
                <a:gd name="connsiteX2" fmla="*/ 525517 w 1334814"/>
                <a:gd name="connsiteY2" fmla="*/ 1292772 h 1292772"/>
                <a:gd name="connsiteX3" fmla="*/ 1334814 w 1334814"/>
                <a:gd name="connsiteY3" fmla="*/ 966951 h 1292772"/>
                <a:gd name="connsiteX4" fmla="*/ 1082566 w 1334814"/>
                <a:gd name="connsiteY4" fmla="*/ 0 h 1292772"/>
                <a:gd name="connsiteX5" fmla="*/ 262759 w 1334814"/>
                <a:gd name="connsiteY5" fmla="*/ 10510 h 1292772"/>
                <a:gd name="connsiteX0" fmla="*/ 269136 w 1341191"/>
                <a:gd name="connsiteY0" fmla="*/ 10510 h 1292772"/>
                <a:gd name="connsiteX1" fmla="*/ 0 w 1341191"/>
                <a:gd name="connsiteY1" fmla="*/ 685528 h 1292772"/>
                <a:gd name="connsiteX2" fmla="*/ 531894 w 1341191"/>
                <a:gd name="connsiteY2" fmla="*/ 1292772 h 1292772"/>
                <a:gd name="connsiteX3" fmla="*/ 1341191 w 1341191"/>
                <a:gd name="connsiteY3" fmla="*/ 966951 h 1292772"/>
                <a:gd name="connsiteX4" fmla="*/ 1088943 w 1341191"/>
                <a:gd name="connsiteY4" fmla="*/ 0 h 1292772"/>
                <a:gd name="connsiteX5" fmla="*/ 269136 w 1341191"/>
                <a:gd name="connsiteY5" fmla="*/ 10510 h 129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91" h="1292772">
                  <a:moveTo>
                    <a:pt x="269136" y="10510"/>
                  </a:moveTo>
                  <a:lnTo>
                    <a:pt x="0" y="685528"/>
                  </a:lnTo>
                  <a:lnTo>
                    <a:pt x="531894" y="1292772"/>
                  </a:lnTo>
                  <a:lnTo>
                    <a:pt x="1341191" y="966951"/>
                  </a:lnTo>
                  <a:lnTo>
                    <a:pt x="1088943" y="0"/>
                  </a:lnTo>
                  <a:lnTo>
                    <a:pt x="269136" y="1051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476875" y="4635500"/>
              <a:ext cx="125413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5905500" y="441960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75400" y="436245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086600" y="4916488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7250113" y="5280025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56463" y="5746750"/>
              <a:ext cx="115887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6573838" y="648335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5449888" y="6440488"/>
              <a:ext cx="114300" cy="122237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108575" y="6126163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5200650" y="5105400"/>
              <a:ext cx="115888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7072313" y="6088063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72063" y="5645150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5876925" y="6569075"/>
              <a:ext cx="125413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719888" y="4606925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78699" y="5658870"/>
              <a:ext cx="19339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Euclid Math One" pitchFamily="18" charset="2"/>
                  <a:cs typeface="Arial" pitchFamily="34" charset="0"/>
                </a:rPr>
                <a:t>P</a:t>
              </a:r>
              <a:endParaRPr lang="en-US" b="0" dirty="0">
                <a:solidFill>
                  <a:srgbClr val="FF0000"/>
                </a:solidFill>
                <a:latin typeface="Euclid Symbol" pitchFamily="18" charset="2"/>
              </a:endParaRPr>
            </a:p>
          </p:txBody>
        </p:sp>
        <p:sp>
          <p:nvSpPr>
            <p:cNvPr id="67" name="TextBox 57"/>
            <p:cNvSpPr txBox="1">
              <a:spLocks noChangeArrowheads="1"/>
            </p:cNvSpPr>
            <p:nvPr/>
          </p:nvSpPr>
          <p:spPr bwMode="auto">
            <a:xfrm>
              <a:off x="7350716" y="4575284"/>
              <a:ext cx="14643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solidFill>
                    <a:srgbClr val="00AC5E"/>
                  </a:solidFill>
                  <a:latin typeface="Euclid Symbol" pitchFamily="18" charset="2"/>
                  <a:sym typeface="Euclid Math One" pitchFamily="18" charset="2"/>
                </a:rPr>
                <a:t></a:t>
              </a:r>
              <a:r>
                <a:rPr lang="en-US" sz="2000" b="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{</a:t>
              </a:r>
              <a:r>
                <a:rPr lang="en-US" sz="2000" b="0" i="1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0,1</a:t>
              </a:r>
              <a:r>
                <a:rPr lang="en-US" sz="2000" b="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}</a:t>
              </a:r>
              <a:r>
                <a:rPr lang="en-US" sz="2000" b="0" i="1" baseline="3000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N</a:t>
              </a:r>
              <a:endParaRPr lang="en-US" b="0" i="1" baseline="30000" dirty="0">
                <a:solidFill>
                  <a:srgbClr val="00AC5E"/>
                </a:solidFill>
                <a:latin typeface="+mj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64308" y="5124450"/>
              <a:ext cx="177969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en-US" sz="2000" b="0" dirty="0" err="1">
                  <a:solidFill>
                    <a:srgbClr val="0000FF"/>
                  </a:solidFill>
                  <a:latin typeface="+mj-lt"/>
                  <a:sym typeface="Euclid Math One"/>
                </a:rPr>
                <a:t>conv</a:t>
              </a:r>
              <a:r>
                <a:rPr lang="en-US" sz="2000" b="0" dirty="0">
                  <a:solidFill>
                    <a:srgbClr val="0000FF"/>
                  </a:solidFill>
                  <a:latin typeface="+mj-lt"/>
                  <a:sym typeface="Euclid Math One"/>
                </a:rPr>
                <a:t>(</a:t>
              </a:r>
              <a:r>
                <a:rPr lang="en-US" sz="2000" b="0" dirty="0">
                  <a:solidFill>
                    <a:srgbClr val="0000FF"/>
                  </a:solidFill>
                  <a:latin typeface="Euclid Symbol" pitchFamily="18" charset="2"/>
                  <a:sym typeface="Euclid Math One"/>
                </a:rPr>
                <a:t></a:t>
              </a:r>
              <a:r>
                <a:rPr lang="en-US" sz="2000" b="0" dirty="0" smtClean="0">
                  <a:solidFill>
                    <a:srgbClr val="0000FF"/>
                  </a:solidFill>
                  <a:latin typeface="Euclid Symbol" pitchFamily="18" charset="2"/>
                  <a:sym typeface="Euclid Math One"/>
                </a:rPr>
                <a:t>)</a:t>
              </a:r>
              <a:r>
                <a:rPr lang="en-US" sz="2000" b="0" dirty="0" smtClean="0">
                  <a:solidFill>
                    <a:srgbClr val="0000FF"/>
                  </a:solidFill>
                  <a:latin typeface="+mj-lt"/>
                  <a:sym typeface="Euclid Symbol"/>
                </a:rPr>
                <a:t>[0,1]</a:t>
              </a:r>
              <a:r>
                <a:rPr lang="en-US" sz="2000" b="0" i="1" baseline="30000" dirty="0" smtClean="0">
                  <a:solidFill>
                    <a:srgbClr val="0000FF"/>
                  </a:solidFill>
                  <a:latin typeface="+mj-lt"/>
                  <a:sym typeface="Euclid Symbol"/>
                </a:rPr>
                <a:t>N</a:t>
              </a:r>
              <a:endParaRPr lang="en-US" sz="2000" b="0" i="1" baseline="30000" dirty="0" smtClean="0">
                <a:solidFill>
                  <a:srgbClr val="0000FF"/>
                </a:solidFill>
                <a:latin typeface="+mj-lt"/>
                <a:sym typeface="Euclid Math One"/>
              </a:endParaRPr>
            </a:p>
            <a:p>
              <a:pPr>
                <a:defRPr/>
              </a:pPr>
              <a:endParaRPr lang="en-US" sz="2000" b="0" dirty="0">
                <a:solidFill>
                  <a:srgbClr val="0000FF"/>
                </a:solidFill>
                <a:latin typeface="Euclid Symbol" pitchFamily="18" charset="2"/>
              </a:endParaRPr>
            </a:p>
          </p:txBody>
        </p:sp>
        <p:sp>
          <p:nvSpPr>
            <p:cNvPr id="69" name="Rectangular Callout 68"/>
            <p:cNvSpPr/>
            <p:nvPr/>
          </p:nvSpPr>
          <p:spPr bwMode="auto">
            <a:xfrm>
              <a:off x="3248809" y="6293223"/>
              <a:ext cx="1312434" cy="408791"/>
            </a:xfrm>
            <a:prstGeom prst="wedgeRectCallout">
              <a:avLst>
                <a:gd name="adj1" fmla="val 87040"/>
                <a:gd name="adj2" fmla="val -58553"/>
              </a:avLst>
            </a:prstGeom>
            <a:solidFill>
              <a:srgbClr val="FF0000">
                <a:alpha val="5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fractional</a:t>
              </a:r>
            </a:p>
          </p:txBody>
        </p:sp>
      </p:grpSp>
      <p:sp>
        <p:nvSpPr>
          <p:cNvPr id="70" name="Rectangle 69"/>
          <p:cNvSpPr/>
          <p:nvPr/>
        </p:nvSpPr>
        <p:spPr>
          <a:xfrm>
            <a:off x="7385597" y="6195067"/>
            <a:ext cx="1758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0" dirty="0" err="1" smtClean="0">
                <a:solidFill>
                  <a:srgbClr val="0000FF"/>
                </a:solidFill>
                <a:latin typeface="Times New Roman"/>
                <a:sym typeface="Euclid Math One"/>
              </a:rPr>
              <a:t>conv</a:t>
            </a:r>
            <a:r>
              <a:rPr lang="en-US" sz="2000" b="0" dirty="0" smtClean="0">
                <a:solidFill>
                  <a:srgbClr val="0000FF"/>
                </a:solidFill>
                <a:latin typeface="Times New Roman"/>
                <a:sym typeface="Euclid Math One"/>
              </a:rPr>
              <a:t>(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Math One"/>
              </a:rPr>
              <a:t>) </a:t>
            </a:r>
            <a:r>
              <a:rPr lang="en-US" sz="2000" b="0" dirty="0" smtClean="0">
                <a:latin typeface="Euclid Symbol" pitchFamily="18" charset="2"/>
                <a:sym typeface="Euclid Symbol"/>
              </a:rPr>
              <a:t>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Symbol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Euclid Math One" pitchFamily="18" charset="2"/>
                <a:cs typeface="Arial" pitchFamily="34" charset="0"/>
              </a:rPr>
              <a:t>P</a:t>
            </a:r>
            <a:endParaRPr lang="en-US" b="0" dirty="0" smtClean="0">
              <a:solidFill>
                <a:srgbClr val="FF0000"/>
              </a:solidFill>
              <a:latin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Programming (LP) Decoding</a:t>
            </a:r>
          </a:p>
        </p:txBody>
      </p:sp>
      <p:sp>
        <p:nvSpPr>
          <p:cNvPr id="4128" name="Content Placeholder 2"/>
          <p:cNvSpPr>
            <a:spLocks/>
          </p:cNvSpPr>
          <p:nvPr/>
        </p:nvSpPr>
        <p:spPr bwMode="auto">
          <a:xfrm>
            <a:off x="209550" y="1125538"/>
            <a:ext cx="8713788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400" b="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Linear Programming (LP) decoding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[Fel03, FWK05] – </a:t>
            </a:r>
            <a:r>
              <a:rPr lang="en-US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polytope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cs typeface="Arial" pitchFamily="34" charset="0"/>
              </a:rPr>
              <a:t>conv</a:t>
            </a:r>
            <a:r>
              <a:rPr lang="en-US" sz="24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0" dirty="0" smtClean="0">
                <a:solidFill>
                  <a:srgbClr val="0000FF"/>
                </a:solidFill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4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dirty="0">
                <a:latin typeface="Arial" pitchFamily="34" charset="0"/>
                <a:cs typeface="Arial" pitchFamily="34" charset="0"/>
              </a:rPr>
              <a:t>	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0" dirty="0" smtClean="0">
                <a:solidFill>
                  <a:srgbClr val="FF0000"/>
                </a:solidFill>
                <a:latin typeface="Euclid Math One" pitchFamily="18" charset="2"/>
                <a:cs typeface="Arial" pitchFamily="34" charset="0"/>
              </a:rPr>
              <a:t>P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(1) All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codewords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smtClean="0">
                <a:latin typeface="+mj-lt"/>
                <a:cs typeface="Arial" pitchFamily="34" charset="0"/>
              </a:rPr>
              <a:t>x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000" b="0" dirty="0" smtClean="0"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are vertices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  (2) All new vertices are fractional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	(therefore, new vertices are not in </a:t>
            </a:r>
            <a:r>
              <a:rPr lang="en-US" sz="2000" b="0" dirty="0" smtClean="0"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  (3) Has an efficient representation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4"/>
              </a:buBlip>
            </a:pP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031375" y="3839758"/>
            <a:ext cx="1495647" cy="1275906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6200000" flipH="1">
            <a:off x="6356902" y="3527869"/>
            <a:ext cx="418217" cy="333156"/>
          </a:xfrm>
          <a:prstGeom prst="straightConnector1">
            <a:avLst/>
          </a:prstGeom>
          <a:solidFill>
            <a:schemeClr val="accent1"/>
          </a:solidFill>
          <a:ln w="41275" cap="sq" cmpd="sng" algn="ctr">
            <a:solidFill>
              <a:schemeClr val="accent2">
                <a:lumMod val="75000"/>
              </a:schemeClr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75115" y="3428631"/>
            <a:ext cx="19871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LP decoder finds ML codeword</a:t>
            </a:r>
            <a:endParaRPr lang="he-IL" sz="1800" dirty="0">
              <a:solidFill>
                <a:schemeClr val="accent2"/>
              </a:solidFill>
            </a:endParaRPr>
          </a:p>
        </p:txBody>
      </p:sp>
      <p:graphicFrame>
        <p:nvGraphicFramePr>
          <p:cNvPr id="163845" name="Object 4"/>
          <p:cNvGraphicFramePr>
            <a:graphicFrameLocks noChangeAspect="1"/>
          </p:cNvGraphicFramePr>
          <p:nvPr/>
        </p:nvGraphicFramePr>
        <p:xfrm>
          <a:off x="2767013" y="2027238"/>
          <a:ext cx="2700337" cy="593725"/>
        </p:xfrm>
        <a:graphic>
          <a:graphicData uri="http://schemas.openxmlformats.org/presentationml/2006/ole">
            <p:oleObj spid="_x0000_s163845" name="Equation" r:id="rId5" imgW="1511280" imgH="330120" progId="Equation.DSMT4">
              <p:embed/>
            </p:oleObj>
          </a:graphicData>
        </a:graphic>
      </p:graphicFrame>
      <p:grpSp>
        <p:nvGrpSpPr>
          <p:cNvPr id="40" name="Group 31"/>
          <p:cNvGrpSpPr>
            <a:grpSpLocks/>
          </p:cNvGrpSpPr>
          <p:nvPr/>
        </p:nvGrpSpPr>
        <p:grpSpPr bwMode="auto">
          <a:xfrm>
            <a:off x="204749" y="5207851"/>
            <a:ext cx="1264192" cy="666207"/>
            <a:chOff x="638" y="3459"/>
            <a:chExt cx="1316" cy="636"/>
          </a:xfrm>
        </p:grpSpPr>
        <p:sp>
          <p:nvSpPr>
            <p:cNvPr id="41" name="Rectangle 40"/>
            <p:cNvSpPr/>
            <p:nvPr/>
          </p:nvSpPr>
          <p:spPr>
            <a:xfrm>
              <a:off x="638" y="3593"/>
              <a:ext cx="994" cy="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Solve LP</a:t>
              </a:r>
            </a:p>
          </p:txBody>
        </p:sp>
        <p:cxnSp>
          <p:nvCxnSpPr>
            <p:cNvPr id="42" name="Straight Arrow Connector 41"/>
            <p:cNvCxnSpPr>
              <a:cxnSpLocks noChangeShapeType="1"/>
              <a:stCxn id="41" idx="3"/>
            </p:cNvCxnSpPr>
            <p:nvPr/>
          </p:nvCxnSpPr>
          <p:spPr bwMode="auto">
            <a:xfrm flipV="1">
              <a:off x="1632" y="3459"/>
              <a:ext cx="322" cy="2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3" name="Straight Arrow Connector 52"/>
            <p:cNvCxnSpPr>
              <a:cxnSpLocks noChangeShapeType="1"/>
              <a:stCxn id="41" idx="3"/>
            </p:cNvCxnSpPr>
            <p:nvPr/>
          </p:nvCxnSpPr>
          <p:spPr bwMode="auto">
            <a:xfrm>
              <a:off x="1632" y="3714"/>
              <a:ext cx="302" cy="38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61" name="Object 7"/>
          <p:cNvGraphicFramePr>
            <a:graphicFrameLocks noChangeAspect="1"/>
          </p:cNvGraphicFramePr>
          <p:nvPr/>
        </p:nvGraphicFramePr>
        <p:xfrm>
          <a:off x="1495934" y="5716264"/>
          <a:ext cx="2276475" cy="350838"/>
        </p:xfrm>
        <a:graphic>
          <a:graphicData uri="http://schemas.openxmlformats.org/presentationml/2006/ole">
            <p:oleObj spid="_x0000_s163847" name="Equation" r:id="rId6" imgW="1650960" imgH="253800" progId="Equation.DSMT4">
              <p:embed/>
            </p:oleObj>
          </a:graphicData>
        </a:graphic>
      </p:graphicFrame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1509713" y="5029200"/>
          <a:ext cx="3275012" cy="350838"/>
        </p:xfrm>
        <a:graphic>
          <a:graphicData uri="http://schemas.openxmlformats.org/presentationml/2006/ole">
            <p:oleObj spid="_x0000_s163848" name="Equation" r:id="rId7" imgW="2374560" imgH="253800" progId="Equation.DSMT4">
              <p:embed/>
            </p:oleObj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3248809" y="4362450"/>
            <a:ext cx="6063867" cy="2339564"/>
            <a:chOff x="3248809" y="4362450"/>
            <a:chExt cx="6063867" cy="2339564"/>
          </a:xfrm>
        </p:grpSpPr>
        <p:sp>
          <p:nvSpPr>
            <p:cNvPr id="59" name="Freeform 58"/>
            <p:cNvSpPr/>
            <p:nvPr/>
          </p:nvSpPr>
          <p:spPr bwMode="auto">
            <a:xfrm>
              <a:off x="5145088" y="4427538"/>
              <a:ext cx="2176462" cy="2216150"/>
            </a:xfrm>
            <a:custGeom>
              <a:avLst/>
              <a:gdLst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95362 w 1457325"/>
                <a:gd name="connsiteY8" fmla="*/ 1385887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7325" h="1447800">
                  <a:moveTo>
                    <a:pt x="266700" y="166687"/>
                  </a:moveTo>
                  <a:lnTo>
                    <a:pt x="552450" y="42862"/>
                  </a:lnTo>
                  <a:lnTo>
                    <a:pt x="862012" y="0"/>
                  </a:lnTo>
                  <a:lnTo>
                    <a:pt x="1095375" y="138112"/>
                  </a:lnTo>
                  <a:lnTo>
                    <a:pt x="1338262" y="366712"/>
                  </a:lnTo>
                  <a:lnTo>
                    <a:pt x="1447800" y="600075"/>
                  </a:lnTo>
                  <a:lnTo>
                    <a:pt x="1457325" y="909637"/>
                  </a:lnTo>
                  <a:lnTo>
                    <a:pt x="1333500" y="1114425"/>
                  </a:lnTo>
                  <a:lnTo>
                    <a:pt x="995362" y="1385887"/>
                  </a:lnTo>
                  <a:lnTo>
                    <a:pt x="528637" y="1447800"/>
                  </a:lnTo>
                  <a:lnTo>
                    <a:pt x="238125" y="1357312"/>
                  </a:lnTo>
                  <a:lnTo>
                    <a:pt x="14287" y="1157287"/>
                  </a:lnTo>
                  <a:lnTo>
                    <a:pt x="0" y="833437"/>
                  </a:lnTo>
                  <a:lnTo>
                    <a:pt x="76200" y="490537"/>
                  </a:lnTo>
                  <a:lnTo>
                    <a:pt x="266700" y="166687"/>
                  </a:lnTo>
                  <a:close/>
                </a:path>
              </a:pathLst>
            </a:custGeom>
            <a:solidFill>
              <a:srgbClr val="FF5050">
                <a:alpha val="6588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5143500" y="4660900"/>
              <a:ext cx="2001838" cy="1979613"/>
            </a:xfrm>
            <a:custGeom>
              <a:avLst/>
              <a:gdLst>
                <a:gd name="connsiteX0" fmla="*/ 262759 w 1334814"/>
                <a:gd name="connsiteY0" fmla="*/ 10510 h 1292772"/>
                <a:gd name="connsiteX1" fmla="*/ 0 w 1334814"/>
                <a:gd name="connsiteY1" fmla="*/ 704193 h 1292772"/>
                <a:gd name="connsiteX2" fmla="*/ 525517 w 1334814"/>
                <a:gd name="connsiteY2" fmla="*/ 1292772 h 1292772"/>
                <a:gd name="connsiteX3" fmla="*/ 1334814 w 1334814"/>
                <a:gd name="connsiteY3" fmla="*/ 966951 h 1292772"/>
                <a:gd name="connsiteX4" fmla="*/ 1082566 w 1334814"/>
                <a:gd name="connsiteY4" fmla="*/ 0 h 1292772"/>
                <a:gd name="connsiteX5" fmla="*/ 262759 w 1334814"/>
                <a:gd name="connsiteY5" fmla="*/ 10510 h 1292772"/>
                <a:gd name="connsiteX0" fmla="*/ 269136 w 1341191"/>
                <a:gd name="connsiteY0" fmla="*/ 10510 h 1292772"/>
                <a:gd name="connsiteX1" fmla="*/ 0 w 1341191"/>
                <a:gd name="connsiteY1" fmla="*/ 685528 h 1292772"/>
                <a:gd name="connsiteX2" fmla="*/ 531894 w 1341191"/>
                <a:gd name="connsiteY2" fmla="*/ 1292772 h 1292772"/>
                <a:gd name="connsiteX3" fmla="*/ 1341191 w 1341191"/>
                <a:gd name="connsiteY3" fmla="*/ 966951 h 1292772"/>
                <a:gd name="connsiteX4" fmla="*/ 1088943 w 1341191"/>
                <a:gd name="connsiteY4" fmla="*/ 0 h 1292772"/>
                <a:gd name="connsiteX5" fmla="*/ 269136 w 1341191"/>
                <a:gd name="connsiteY5" fmla="*/ 10510 h 129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91" h="1292772">
                  <a:moveTo>
                    <a:pt x="269136" y="10510"/>
                  </a:moveTo>
                  <a:lnTo>
                    <a:pt x="0" y="685528"/>
                  </a:lnTo>
                  <a:lnTo>
                    <a:pt x="531894" y="1292772"/>
                  </a:lnTo>
                  <a:lnTo>
                    <a:pt x="1341191" y="966951"/>
                  </a:lnTo>
                  <a:lnTo>
                    <a:pt x="1088943" y="0"/>
                  </a:lnTo>
                  <a:lnTo>
                    <a:pt x="269136" y="1051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5476875" y="4635500"/>
              <a:ext cx="125413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905500" y="441960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6375400" y="436245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086600" y="4916488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250113" y="5280025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256463" y="5746750"/>
              <a:ext cx="115887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6573838" y="648335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5449888" y="6440488"/>
              <a:ext cx="114300" cy="122237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108575" y="6126163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200650" y="5105400"/>
              <a:ext cx="115888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072313" y="6088063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072063" y="5645150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876925" y="6569075"/>
              <a:ext cx="125413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6719888" y="4606925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78699" y="5658870"/>
              <a:ext cx="19339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Euclid Math One" pitchFamily="18" charset="2"/>
                  <a:cs typeface="Arial" pitchFamily="34" charset="0"/>
                </a:rPr>
                <a:t>P</a:t>
              </a:r>
              <a:endParaRPr lang="en-US" b="0" dirty="0">
                <a:solidFill>
                  <a:srgbClr val="FF0000"/>
                </a:solidFill>
                <a:latin typeface="Euclid Symbol" pitchFamily="18" charset="2"/>
              </a:endParaRPr>
            </a:p>
          </p:txBody>
        </p:sp>
        <p:sp>
          <p:nvSpPr>
            <p:cNvPr id="77" name="TextBox 57"/>
            <p:cNvSpPr txBox="1">
              <a:spLocks noChangeArrowheads="1"/>
            </p:cNvSpPr>
            <p:nvPr/>
          </p:nvSpPr>
          <p:spPr bwMode="auto">
            <a:xfrm>
              <a:off x="7350716" y="4575284"/>
              <a:ext cx="14643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solidFill>
                    <a:srgbClr val="00AC5E"/>
                  </a:solidFill>
                  <a:latin typeface="Euclid Symbol" pitchFamily="18" charset="2"/>
                  <a:sym typeface="Euclid Math One" pitchFamily="18" charset="2"/>
                </a:rPr>
                <a:t></a:t>
              </a:r>
              <a:r>
                <a:rPr lang="en-US" sz="2000" b="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{</a:t>
              </a:r>
              <a:r>
                <a:rPr lang="en-US" sz="2000" b="0" i="1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0,1</a:t>
              </a:r>
              <a:r>
                <a:rPr lang="en-US" sz="2000" b="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}</a:t>
              </a:r>
              <a:r>
                <a:rPr lang="en-US" sz="2000" b="0" i="1" baseline="3000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N</a:t>
              </a:r>
              <a:endParaRPr lang="en-US" b="0" i="1" baseline="30000" dirty="0">
                <a:solidFill>
                  <a:srgbClr val="00AC5E"/>
                </a:solidFill>
                <a:latin typeface="+mj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364308" y="5124450"/>
              <a:ext cx="177969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en-US" sz="2000" b="0" dirty="0" err="1">
                  <a:solidFill>
                    <a:srgbClr val="0000FF"/>
                  </a:solidFill>
                  <a:latin typeface="+mj-lt"/>
                  <a:sym typeface="Euclid Math One"/>
                </a:rPr>
                <a:t>conv</a:t>
              </a:r>
              <a:r>
                <a:rPr lang="en-US" sz="2000" b="0" dirty="0">
                  <a:solidFill>
                    <a:srgbClr val="0000FF"/>
                  </a:solidFill>
                  <a:latin typeface="+mj-lt"/>
                  <a:sym typeface="Euclid Math One"/>
                </a:rPr>
                <a:t>(</a:t>
              </a:r>
              <a:r>
                <a:rPr lang="en-US" sz="2000" b="0" dirty="0">
                  <a:solidFill>
                    <a:srgbClr val="0000FF"/>
                  </a:solidFill>
                  <a:latin typeface="Euclid Symbol" pitchFamily="18" charset="2"/>
                  <a:sym typeface="Euclid Math One"/>
                </a:rPr>
                <a:t></a:t>
              </a:r>
              <a:r>
                <a:rPr lang="en-US" sz="2000" b="0" dirty="0" smtClean="0">
                  <a:solidFill>
                    <a:srgbClr val="0000FF"/>
                  </a:solidFill>
                  <a:latin typeface="Euclid Symbol" pitchFamily="18" charset="2"/>
                  <a:sym typeface="Euclid Math One"/>
                </a:rPr>
                <a:t>)</a:t>
              </a:r>
              <a:r>
                <a:rPr lang="en-US" sz="2000" b="0" dirty="0" smtClean="0">
                  <a:solidFill>
                    <a:srgbClr val="0000FF"/>
                  </a:solidFill>
                  <a:latin typeface="+mj-lt"/>
                  <a:sym typeface="Euclid Symbol"/>
                </a:rPr>
                <a:t>[0,1]</a:t>
              </a:r>
              <a:r>
                <a:rPr lang="en-US" sz="2000" b="0" i="1" baseline="30000" dirty="0" smtClean="0">
                  <a:solidFill>
                    <a:srgbClr val="0000FF"/>
                  </a:solidFill>
                  <a:latin typeface="+mj-lt"/>
                  <a:sym typeface="Euclid Symbol"/>
                </a:rPr>
                <a:t>N</a:t>
              </a:r>
              <a:endParaRPr lang="en-US" sz="2000" b="0" i="1" baseline="30000" dirty="0" smtClean="0">
                <a:solidFill>
                  <a:srgbClr val="0000FF"/>
                </a:solidFill>
                <a:latin typeface="+mj-lt"/>
                <a:sym typeface="Euclid Math One"/>
              </a:endParaRPr>
            </a:p>
            <a:p>
              <a:pPr>
                <a:defRPr/>
              </a:pPr>
              <a:endParaRPr lang="en-US" sz="2000" b="0" dirty="0">
                <a:solidFill>
                  <a:srgbClr val="0000FF"/>
                </a:solidFill>
                <a:latin typeface="Euclid Symbol" pitchFamily="18" charset="2"/>
              </a:endParaRPr>
            </a:p>
          </p:txBody>
        </p:sp>
        <p:sp>
          <p:nvSpPr>
            <p:cNvPr id="79" name="Rectangular Callout 78"/>
            <p:cNvSpPr/>
            <p:nvPr/>
          </p:nvSpPr>
          <p:spPr bwMode="auto">
            <a:xfrm>
              <a:off x="3248809" y="6293223"/>
              <a:ext cx="1312434" cy="408791"/>
            </a:xfrm>
            <a:prstGeom prst="wedgeRectCallout">
              <a:avLst>
                <a:gd name="adj1" fmla="val 87040"/>
                <a:gd name="adj2" fmla="val -58553"/>
              </a:avLst>
            </a:prstGeom>
            <a:solidFill>
              <a:srgbClr val="FF0000">
                <a:alpha val="5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fractional</a:t>
              </a:r>
            </a:p>
          </p:txBody>
        </p:sp>
      </p:grpSp>
      <p:sp>
        <p:nvSpPr>
          <p:cNvPr id="80" name="Rectangle 79"/>
          <p:cNvSpPr/>
          <p:nvPr/>
        </p:nvSpPr>
        <p:spPr>
          <a:xfrm>
            <a:off x="7385597" y="6195067"/>
            <a:ext cx="1758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0" dirty="0" err="1" smtClean="0">
                <a:solidFill>
                  <a:srgbClr val="0000FF"/>
                </a:solidFill>
                <a:latin typeface="Times New Roman"/>
                <a:sym typeface="Euclid Math One"/>
              </a:rPr>
              <a:t>conv</a:t>
            </a:r>
            <a:r>
              <a:rPr lang="en-US" sz="2000" b="0" dirty="0" smtClean="0">
                <a:solidFill>
                  <a:srgbClr val="0000FF"/>
                </a:solidFill>
                <a:latin typeface="Times New Roman"/>
                <a:sym typeface="Euclid Math One"/>
              </a:rPr>
              <a:t>(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Math One"/>
              </a:rPr>
              <a:t>) </a:t>
            </a:r>
            <a:r>
              <a:rPr lang="en-US" sz="2000" b="0" dirty="0" smtClean="0">
                <a:latin typeface="Euclid Symbol" pitchFamily="18" charset="2"/>
                <a:sym typeface="Euclid Symbol"/>
              </a:rPr>
              <a:t>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Symbol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Euclid Math One" pitchFamily="18" charset="2"/>
                <a:cs typeface="Arial" pitchFamily="34" charset="0"/>
              </a:rPr>
              <a:t>P</a:t>
            </a:r>
            <a:endParaRPr lang="en-US" b="0" dirty="0" smtClean="0">
              <a:solidFill>
                <a:srgbClr val="FF0000"/>
              </a:solidFill>
              <a:latin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Programming (LP) Decoding</a:t>
            </a:r>
          </a:p>
        </p:txBody>
      </p:sp>
      <p:sp>
        <p:nvSpPr>
          <p:cNvPr id="4128" name="Content Placeholder 2"/>
          <p:cNvSpPr>
            <a:spLocks/>
          </p:cNvSpPr>
          <p:nvPr/>
        </p:nvSpPr>
        <p:spPr bwMode="auto">
          <a:xfrm>
            <a:off x="209550" y="1125538"/>
            <a:ext cx="8713788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400" b="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Linear Programming (LP) decoding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[Fel03, FWK05] – </a:t>
            </a:r>
            <a:r>
              <a:rPr lang="en-US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polytope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cs typeface="Arial" pitchFamily="34" charset="0"/>
              </a:rPr>
              <a:t>conv</a:t>
            </a:r>
            <a:r>
              <a:rPr lang="en-US" sz="24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0" dirty="0" smtClean="0">
                <a:solidFill>
                  <a:srgbClr val="0000FF"/>
                </a:solidFill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4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dirty="0">
                <a:latin typeface="Arial" pitchFamily="34" charset="0"/>
                <a:cs typeface="Arial" pitchFamily="34" charset="0"/>
              </a:rPr>
              <a:t>	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0" dirty="0" smtClean="0">
                <a:solidFill>
                  <a:srgbClr val="FF0000"/>
                </a:solidFill>
                <a:latin typeface="Euclid Math One" pitchFamily="18" charset="2"/>
                <a:cs typeface="Arial" pitchFamily="34" charset="0"/>
              </a:rPr>
              <a:t>P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(1) All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codewords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smtClean="0">
                <a:latin typeface="+mj-lt"/>
                <a:cs typeface="Arial" pitchFamily="34" charset="0"/>
              </a:rPr>
              <a:t>x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000" b="0" dirty="0" smtClean="0"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are vertices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  (2) All new vertices are fractional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	(therefore, new vertices are not in </a:t>
            </a:r>
            <a:r>
              <a:rPr lang="en-US" sz="2000" b="0" dirty="0" smtClean="0">
                <a:latin typeface="Euclid Math One" pitchFamily="18" charset="2"/>
                <a:cs typeface="Arial" pitchFamily="34" charset="0"/>
              </a:rPr>
              <a:t>C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	  (3) Has an efficient representation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4"/>
              </a:buBlip>
            </a:pP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5018568" y="4182129"/>
            <a:ext cx="2013097" cy="574163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6200000" flipH="1">
            <a:off x="6815473" y="3824177"/>
            <a:ext cx="489097" cy="141769"/>
          </a:xfrm>
          <a:prstGeom prst="straightConnector1">
            <a:avLst/>
          </a:prstGeom>
          <a:solidFill>
            <a:schemeClr val="accent1"/>
          </a:solidFill>
          <a:ln w="41275" cap="sq" cmpd="sng" algn="ctr">
            <a:solidFill>
              <a:schemeClr val="accent2">
                <a:lumMod val="75000"/>
              </a:schemeClr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180521" y="3593804"/>
            <a:ext cx="1488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LP decoder fails</a:t>
            </a:r>
            <a:endParaRPr lang="he-IL" sz="1800" dirty="0">
              <a:solidFill>
                <a:schemeClr val="accent2"/>
              </a:solidFill>
            </a:endParaRPr>
          </a:p>
        </p:txBody>
      </p:sp>
      <p:grpSp>
        <p:nvGrpSpPr>
          <p:cNvPr id="40" name="Group 31"/>
          <p:cNvGrpSpPr>
            <a:grpSpLocks/>
          </p:cNvGrpSpPr>
          <p:nvPr/>
        </p:nvGrpSpPr>
        <p:grpSpPr bwMode="auto">
          <a:xfrm>
            <a:off x="204749" y="5207851"/>
            <a:ext cx="1264192" cy="666207"/>
            <a:chOff x="638" y="3459"/>
            <a:chExt cx="1316" cy="636"/>
          </a:xfrm>
        </p:grpSpPr>
        <p:sp>
          <p:nvSpPr>
            <p:cNvPr id="41" name="Rectangle 40"/>
            <p:cNvSpPr/>
            <p:nvPr/>
          </p:nvSpPr>
          <p:spPr>
            <a:xfrm>
              <a:off x="638" y="3593"/>
              <a:ext cx="994" cy="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0" dirty="0">
                  <a:latin typeface="+mn-lt"/>
                </a:rPr>
                <a:t>Solve LP</a:t>
              </a:r>
            </a:p>
          </p:txBody>
        </p:sp>
        <p:cxnSp>
          <p:nvCxnSpPr>
            <p:cNvPr id="42" name="Straight Arrow Connector 41"/>
            <p:cNvCxnSpPr>
              <a:cxnSpLocks noChangeShapeType="1"/>
              <a:stCxn id="41" idx="3"/>
            </p:cNvCxnSpPr>
            <p:nvPr/>
          </p:nvCxnSpPr>
          <p:spPr bwMode="auto">
            <a:xfrm flipV="1">
              <a:off x="1632" y="3459"/>
              <a:ext cx="322" cy="2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3" name="Straight Arrow Connector 52"/>
            <p:cNvCxnSpPr>
              <a:cxnSpLocks noChangeShapeType="1"/>
              <a:stCxn id="41" idx="3"/>
            </p:cNvCxnSpPr>
            <p:nvPr/>
          </p:nvCxnSpPr>
          <p:spPr bwMode="auto">
            <a:xfrm>
              <a:off x="1632" y="3714"/>
              <a:ext cx="302" cy="38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58" name="Object 4"/>
          <p:cNvGraphicFramePr>
            <a:graphicFrameLocks noChangeAspect="1"/>
          </p:cNvGraphicFramePr>
          <p:nvPr/>
        </p:nvGraphicFramePr>
        <p:xfrm>
          <a:off x="1510298" y="5029078"/>
          <a:ext cx="3274766" cy="351744"/>
        </p:xfrm>
        <a:graphic>
          <a:graphicData uri="http://schemas.openxmlformats.org/presentationml/2006/ole">
            <p:oleObj spid="_x0000_s162821" name="Equation" r:id="rId5" imgW="2374560" imgH="253800" progId="Equation.DSMT4">
              <p:embed/>
            </p:oleObj>
          </a:graphicData>
        </a:graphic>
      </p:graphicFrame>
      <p:graphicFrame>
        <p:nvGraphicFramePr>
          <p:cNvPr id="61" name="Object 7"/>
          <p:cNvGraphicFramePr>
            <a:graphicFrameLocks noChangeAspect="1"/>
          </p:cNvGraphicFramePr>
          <p:nvPr/>
        </p:nvGraphicFramePr>
        <p:xfrm>
          <a:off x="1495934" y="5716264"/>
          <a:ext cx="2276475" cy="350838"/>
        </p:xfrm>
        <a:graphic>
          <a:graphicData uri="http://schemas.openxmlformats.org/presentationml/2006/ole">
            <p:oleObj spid="_x0000_s162822" name="Equation" r:id="rId6" imgW="1650960" imgH="253800" progId="Equation.DSMT4">
              <p:embed/>
            </p:oleObj>
          </a:graphicData>
        </a:graphic>
      </p:graphicFrame>
      <p:graphicFrame>
        <p:nvGraphicFramePr>
          <p:cNvPr id="162823" name="Object 4"/>
          <p:cNvGraphicFramePr>
            <a:graphicFrameLocks noChangeAspect="1"/>
          </p:cNvGraphicFramePr>
          <p:nvPr/>
        </p:nvGraphicFramePr>
        <p:xfrm>
          <a:off x="2767013" y="2027238"/>
          <a:ext cx="2700337" cy="593725"/>
        </p:xfrm>
        <a:graphic>
          <a:graphicData uri="http://schemas.openxmlformats.org/presentationml/2006/ole">
            <p:oleObj spid="_x0000_s162823" name="Equation" r:id="rId7" imgW="1511280" imgH="330120" progId="Equation.DSMT4">
              <p:embed/>
            </p:oleObj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3248809" y="4362450"/>
            <a:ext cx="6063867" cy="2339564"/>
            <a:chOff x="3248809" y="4362450"/>
            <a:chExt cx="6063867" cy="2339564"/>
          </a:xfrm>
        </p:grpSpPr>
        <p:sp>
          <p:nvSpPr>
            <p:cNvPr id="60" name="Freeform 59"/>
            <p:cNvSpPr/>
            <p:nvPr/>
          </p:nvSpPr>
          <p:spPr bwMode="auto">
            <a:xfrm>
              <a:off x="5145088" y="4427538"/>
              <a:ext cx="2176462" cy="2216150"/>
            </a:xfrm>
            <a:custGeom>
              <a:avLst/>
              <a:gdLst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95362 w 1457325"/>
                <a:gd name="connsiteY8" fmla="*/ 1385887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7325" h="1447800">
                  <a:moveTo>
                    <a:pt x="266700" y="166687"/>
                  </a:moveTo>
                  <a:lnTo>
                    <a:pt x="552450" y="42862"/>
                  </a:lnTo>
                  <a:lnTo>
                    <a:pt x="862012" y="0"/>
                  </a:lnTo>
                  <a:lnTo>
                    <a:pt x="1095375" y="138112"/>
                  </a:lnTo>
                  <a:lnTo>
                    <a:pt x="1338262" y="366712"/>
                  </a:lnTo>
                  <a:lnTo>
                    <a:pt x="1447800" y="600075"/>
                  </a:lnTo>
                  <a:lnTo>
                    <a:pt x="1457325" y="909637"/>
                  </a:lnTo>
                  <a:lnTo>
                    <a:pt x="1333500" y="1114425"/>
                  </a:lnTo>
                  <a:lnTo>
                    <a:pt x="995362" y="1385887"/>
                  </a:lnTo>
                  <a:lnTo>
                    <a:pt x="528637" y="1447800"/>
                  </a:lnTo>
                  <a:lnTo>
                    <a:pt x="238125" y="1357312"/>
                  </a:lnTo>
                  <a:lnTo>
                    <a:pt x="14287" y="1157287"/>
                  </a:lnTo>
                  <a:lnTo>
                    <a:pt x="0" y="833437"/>
                  </a:lnTo>
                  <a:lnTo>
                    <a:pt x="76200" y="490537"/>
                  </a:lnTo>
                  <a:lnTo>
                    <a:pt x="266700" y="166687"/>
                  </a:lnTo>
                  <a:close/>
                </a:path>
              </a:pathLst>
            </a:custGeom>
            <a:solidFill>
              <a:srgbClr val="FF5050">
                <a:alpha val="6588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5143500" y="4660900"/>
              <a:ext cx="2001838" cy="1979613"/>
            </a:xfrm>
            <a:custGeom>
              <a:avLst/>
              <a:gdLst>
                <a:gd name="connsiteX0" fmla="*/ 262759 w 1334814"/>
                <a:gd name="connsiteY0" fmla="*/ 10510 h 1292772"/>
                <a:gd name="connsiteX1" fmla="*/ 0 w 1334814"/>
                <a:gd name="connsiteY1" fmla="*/ 704193 h 1292772"/>
                <a:gd name="connsiteX2" fmla="*/ 525517 w 1334814"/>
                <a:gd name="connsiteY2" fmla="*/ 1292772 h 1292772"/>
                <a:gd name="connsiteX3" fmla="*/ 1334814 w 1334814"/>
                <a:gd name="connsiteY3" fmla="*/ 966951 h 1292772"/>
                <a:gd name="connsiteX4" fmla="*/ 1082566 w 1334814"/>
                <a:gd name="connsiteY4" fmla="*/ 0 h 1292772"/>
                <a:gd name="connsiteX5" fmla="*/ 262759 w 1334814"/>
                <a:gd name="connsiteY5" fmla="*/ 10510 h 1292772"/>
                <a:gd name="connsiteX0" fmla="*/ 269136 w 1341191"/>
                <a:gd name="connsiteY0" fmla="*/ 10510 h 1292772"/>
                <a:gd name="connsiteX1" fmla="*/ 0 w 1341191"/>
                <a:gd name="connsiteY1" fmla="*/ 685528 h 1292772"/>
                <a:gd name="connsiteX2" fmla="*/ 531894 w 1341191"/>
                <a:gd name="connsiteY2" fmla="*/ 1292772 h 1292772"/>
                <a:gd name="connsiteX3" fmla="*/ 1341191 w 1341191"/>
                <a:gd name="connsiteY3" fmla="*/ 966951 h 1292772"/>
                <a:gd name="connsiteX4" fmla="*/ 1088943 w 1341191"/>
                <a:gd name="connsiteY4" fmla="*/ 0 h 1292772"/>
                <a:gd name="connsiteX5" fmla="*/ 269136 w 1341191"/>
                <a:gd name="connsiteY5" fmla="*/ 10510 h 129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91" h="1292772">
                  <a:moveTo>
                    <a:pt x="269136" y="10510"/>
                  </a:moveTo>
                  <a:lnTo>
                    <a:pt x="0" y="685528"/>
                  </a:lnTo>
                  <a:lnTo>
                    <a:pt x="531894" y="1292772"/>
                  </a:lnTo>
                  <a:lnTo>
                    <a:pt x="1341191" y="966951"/>
                  </a:lnTo>
                  <a:lnTo>
                    <a:pt x="1088943" y="0"/>
                  </a:lnTo>
                  <a:lnTo>
                    <a:pt x="269136" y="1051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476875" y="4635500"/>
              <a:ext cx="125413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5905500" y="441960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375400" y="436245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086600" y="4916488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250113" y="5280025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256463" y="5746750"/>
              <a:ext cx="115887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6573838" y="6483350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449888" y="6440488"/>
              <a:ext cx="114300" cy="122237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08575" y="6126163"/>
              <a:ext cx="114300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200650" y="5105400"/>
              <a:ext cx="115888" cy="1238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072313" y="6088063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072063" y="5645150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876925" y="6569075"/>
              <a:ext cx="125413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6719888" y="4606925"/>
              <a:ext cx="125412" cy="1174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78699" y="5658870"/>
              <a:ext cx="19339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Euclid Math One" pitchFamily="18" charset="2"/>
                  <a:cs typeface="Arial" pitchFamily="34" charset="0"/>
                </a:rPr>
                <a:t>P</a:t>
              </a:r>
              <a:endParaRPr lang="en-US" b="0" dirty="0">
                <a:solidFill>
                  <a:srgbClr val="FF0000"/>
                </a:solidFill>
                <a:latin typeface="Euclid Symbol" pitchFamily="18" charset="2"/>
              </a:endParaRPr>
            </a:p>
          </p:txBody>
        </p:sp>
        <p:sp>
          <p:nvSpPr>
            <p:cNvPr id="78" name="TextBox 57"/>
            <p:cNvSpPr txBox="1">
              <a:spLocks noChangeArrowheads="1"/>
            </p:cNvSpPr>
            <p:nvPr/>
          </p:nvSpPr>
          <p:spPr bwMode="auto">
            <a:xfrm>
              <a:off x="7350716" y="4575284"/>
              <a:ext cx="14643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solidFill>
                    <a:srgbClr val="00AC5E"/>
                  </a:solidFill>
                  <a:latin typeface="Euclid Symbol" pitchFamily="18" charset="2"/>
                  <a:sym typeface="Euclid Math One" pitchFamily="18" charset="2"/>
                </a:rPr>
                <a:t></a:t>
              </a:r>
              <a:r>
                <a:rPr lang="en-US" sz="2000" b="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{</a:t>
              </a:r>
              <a:r>
                <a:rPr lang="en-US" sz="2000" b="0" i="1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0,1</a:t>
              </a:r>
              <a:r>
                <a:rPr lang="en-US" sz="2000" b="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}</a:t>
              </a:r>
              <a:r>
                <a:rPr lang="en-US" sz="2000" b="0" i="1" baseline="30000" dirty="0" smtClean="0">
                  <a:solidFill>
                    <a:srgbClr val="00AC5E"/>
                  </a:solidFill>
                  <a:latin typeface="+mj-lt"/>
                  <a:sym typeface="Euclid Symbol"/>
                </a:rPr>
                <a:t>N</a:t>
              </a:r>
              <a:endParaRPr lang="en-US" b="0" i="1" baseline="30000" dirty="0">
                <a:solidFill>
                  <a:srgbClr val="00AC5E"/>
                </a:solidFill>
                <a:latin typeface="+mj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64308" y="5124450"/>
              <a:ext cx="177969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en-US" sz="2000" b="0" dirty="0" err="1">
                  <a:solidFill>
                    <a:srgbClr val="0000FF"/>
                  </a:solidFill>
                  <a:latin typeface="+mj-lt"/>
                  <a:sym typeface="Euclid Math One"/>
                </a:rPr>
                <a:t>conv</a:t>
              </a:r>
              <a:r>
                <a:rPr lang="en-US" sz="2000" b="0" dirty="0">
                  <a:solidFill>
                    <a:srgbClr val="0000FF"/>
                  </a:solidFill>
                  <a:latin typeface="+mj-lt"/>
                  <a:sym typeface="Euclid Math One"/>
                </a:rPr>
                <a:t>(</a:t>
              </a:r>
              <a:r>
                <a:rPr lang="en-US" sz="2000" b="0" dirty="0">
                  <a:solidFill>
                    <a:srgbClr val="0000FF"/>
                  </a:solidFill>
                  <a:latin typeface="Euclid Symbol" pitchFamily="18" charset="2"/>
                  <a:sym typeface="Euclid Math One"/>
                </a:rPr>
                <a:t></a:t>
              </a:r>
              <a:r>
                <a:rPr lang="en-US" sz="2000" b="0" dirty="0" smtClean="0">
                  <a:solidFill>
                    <a:srgbClr val="0000FF"/>
                  </a:solidFill>
                  <a:latin typeface="Euclid Symbol" pitchFamily="18" charset="2"/>
                  <a:sym typeface="Euclid Math One"/>
                </a:rPr>
                <a:t>)</a:t>
              </a:r>
              <a:r>
                <a:rPr lang="en-US" sz="2000" b="0" dirty="0" smtClean="0">
                  <a:solidFill>
                    <a:srgbClr val="0000FF"/>
                  </a:solidFill>
                  <a:latin typeface="+mj-lt"/>
                  <a:sym typeface="Euclid Symbol"/>
                </a:rPr>
                <a:t>[0,1]</a:t>
              </a:r>
              <a:r>
                <a:rPr lang="en-US" sz="2000" b="0" i="1" baseline="30000" dirty="0" smtClean="0">
                  <a:solidFill>
                    <a:srgbClr val="0000FF"/>
                  </a:solidFill>
                  <a:latin typeface="+mj-lt"/>
                  <a:sym typeface="Euclid Symbol"/>
                </a:rPr>
                <a:t>N</a:t>
              </a:r>
              <a:endParaRPr lang="en-US" sz="2000" b="0" i="1" baseline="30000" dirty="0" smtClean="0">
                <a:solidFill>
                  <a:srgbClr val="0000FF"/>
                </a:solidFill>
                <a:latin typeface="+mj-lt"/>
                <a:sym typeface="Euclid Math One"/>
              </a:endParaRPr>
            </a:p>
            <a:p>
              <a:pPr>
                <a:defRPr/>
              </a:pPr>
              <a:endParaRPr lang="en-US" sz="2000" b="0" dirty="0">
                <a:solidFill>
                  <a:srgbClr val="0000FF"/>
                </a:solidFill>
                <a:latin typeface="Euclid Symbol" pitchFamily="18" charset="2"/>
              </a:endParaRPr>
            </a:p>
          </p:txBody>
        </p:sp>
        <p:sp>
          <p:nvSpPr>
            <p:cNvPr id="80" name="Rectangular Callout 79"/>
            <p:cNvSpPr/>
            <p:nvPr/>
          </p:nvSpPr>
          <p:spPr bwMode="auto">
            <a:xfrm>
              <a:off x="3248809" y="6293223"/>
              <a:ext cx="1312434" cy="408791"/>
            </a:xfrm>
            <a:prstGeom prst="wedgeRectCallout">
              <a:avLst>
                <a:gd name="adj1" fmla="val 87040"/>
                <a:gd name="adj2" fmla="val -58553"/>
              </a:avLst>
            </a:prstGeom>
            <a:solidFill>
              <a:srgbClr val="FF0000">
                <a:alpha val="5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fractional</a:t>
              </a:r>
            </a:p>
          </p:txBody>
        </p:sp>
      </p:grpSp>
      <p:sp>
        <p:nvSpPr>
          <p:cNvPr id="81" name="Rectangle 80"/>
          <p:cNvSpPr/>
          <p:nvPr/>
        </p:nvSpPr>
        <p:spPr>
          <a:xfrm>
            <a:off x="7385597" y="6195067"/>
            <a:ext cx="1758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0" dirty="0" err="1" smtClean="0">
                <a:solidFill>
                  <a:srgbClr val="0000FF"/>
                </a:solidFill>
                <a:latin typeface="Times New Roman"/>
                <a:sym typeface="Euclid Math One"/>
              </a:rPr>
              <a:t>conv</a:t>
            </a:r>
            <a:r>
              <a:rPr lang="en-US" sz="2000" b="0" dirty="0" smtClean="0">
                <a:solidFill>
                  <a:srgbClr val="0000FF"/>
                </a:solidFill>
                <a:latin typeface="Times New Roman"/>
                <a:sym typeface="Euclid Math One"/>
              </a:rPr>
              <a:t>(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Math One"/>
              </a:rPr>
              <a:t>) </a:t>
            </a:r>
            <a:r>
              <a:rPr lang="en-US" sz="2000" b="0" dirty="0" smtClean="0">
                <a:latin typeface="Euclid Symbol" pitchFamily="18" charset="2"/>
                <a:sym typeface="Euclid Symbol"/>
              </a:rPr>
              <a:t></a:t>
            </a:r>
            <a:r>
              <a:rPr lang="en-US" sz="2000" b="0" dirty="0" smtClean="0">
                <a:solidFill>
                  <a:srgbClr val="0000FF"/>
                </a:solidFill>
                <a:latin typeface="Euclid Symbol" pitchFamily="18" charset="2"/>
                <a:sym typeface="Euclid Symbol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Euclid Math One" pitchFamily="18" charset="2"/>
                <a:cs typeface="Arial" pitchFamily="34" charset="0"/>
              </a:rPr>
              <a:t>P</a:t>
            </a:r>
            <a:endParaRPr lang="en-US" b="0" dirty="0" smtClean="0">
              <a:solidFill>
                <a:srgbClr val="FF0000"/>
              </a:solidFill>
              <a:latin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Tanner Codes [Tan81]</a:t>
            </a:r>
          </a:p>
        </p:txBody>
      </p:sp>
      <p:sp>
        <p:nvSpPr>
          <p:cNvPr id="1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973138"/>
            <a:ext cx="7772400" cy="58848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Factor graph representation</a:t>
            </a:r>
            <a:r>
              <a:rPr lang="en-US" sz="2400" dirty="0" smtClean="0"/>
              <a:t> of Tanner codes:</a:t>
            </a:r>
          </a:p>
          <a:p>
            <a:pPr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sz="2000" dirty="0" smtClean="0"/>
              <a:t>Every Local-code node </a:t>
            </a:r>
            <a:r>
              <a:rPr lang="en-US" sz="2000" dirty="0" smtClean="0">
                <a:sym typeface="Euclid Math One" pitchFamily="18" charset="2"/>
              </a:rPr>
              <a:t></a:t>
            </a:r>
            <a:r>
              <a:rPr lang="en-US" sz="2000" i="1" baseline="-25000" dirty="0" smtClean="0">
                <a:latin typeface="+mj-lt"/>
                <a:sym typeface="Euclid Math One" pitchFamily="18" charset="2"/>
              </a:rPr>
              <a:t>j</a:t>
            </a:r>
            <a:r>
              <a:rPr lang="en-US" sz="2000" dirty="0" smtClean="0">
                <a:sym typeface="Euclid Math One" pitchFamily="18" charset="2"/>
              </a:rPr>
              <a:t> </a:t>
            </a:r>
            <a:r>
              <a:rPr lang="en-US" sz="2000" dirty="0" smtClean="0"/>
              <a:t>is associated with</a:t>
            </a:r>
            <a:br>
              <a:rPr lang="en-US" sz="2000" dirty="0" smtClean="0"/>
            </a:br>
            <a:r>
              <a:rPr lang="en-US" sz="2000" dirty="0" smtClean="0"/>
              <a:t>linear code of length </a:t>
            </a:r>
            <a:r>
              <a:rPr lang="en-US" sz="2000" dirty="0" err="1" smtClean="0">
                <a:latin typeface="+mj-lt"/>
              </a:rPr>
              <a:t>deg</a:t>
            </a:r>
            <a:r>
              <a:rPr lang="en-US" sz="2000" i="1" baseline="-25000" dirty="0" err="1" smtClean="0">
                <a:latin typeface="+mj-lt"/>
              </a:rPr>
              <a:t>G</a:t>
            </a:r>
            <a:r>
              <a:rPr lang="en-US" sz="2000" dirty="0" smtClean="0"/>
              <a:t>(</a:t>
            </a:r>
            <a:r>
              <a:rPr lang="en-US" sz="2000" dirty="0" smtClean="0">
                <a:sym typeface="Euclid Math One" pitchFamily="18" charset="2"/>
              </a:rPr>
              <a:t></a:t>
            </a:r>
            <a:r>
              <a:rPr lang="en-US" sz="2000" i="1" baseline="-25000" dirty="0" smtClean="0">
                <a:sym typeface="Euclid Math One" pitchFamily="18" charset="2"/>
              </a:rPr>
              <a:t>j</a:t>
            </a:r>
            <a:r>
              <a:rPr lang="en-US" sz="2000" dirty="0" smtClean="0"/>
              <a:t>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>
                <a:solidFill>
                  <a:srgbClr val="0066FF"/>
                </a:solidFill>
              </a:rPr>
              <a:t>Tanner code </a:t>
            </a:r>
            <a:r>
              <a:rPr lang="en-US" sz="2000" dirty="0" smtClean="0">
                <a:latin typeface="Euclid Math One" pitchFamily="18" charset="2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/>
              <a:t> and </a:t>
            </a:r>
            <a:r>
              <a:rPr lang="en-US" sz="2000" dirty="0" err="1" smtClean="0">
                <a:solidFill>
                  <a:srgbClr val="0066FF"/>
                </a:solidFill>
              </a:rPr>
              <a:t>codewords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/>
              <a:t> :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 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Extended local-code </a:t>
            </a:r>
            <a:r>
              <a:rPr lang="en-US" sz="2000" dirty="0" smtClean="0">
                <a:sym typeface="Euclid Math One" pitchFamily="18" charset="2"/>
              </a:rPr>
              <a:t></a:t>
            </a:r>
            <a:r>
              <a:rPr lang="en-US" sz="2000" i="1" baseline="-25000" dirty="0" smtClean="0">
                <a:latin typeface="+mj-lt"/>
                <a:sym typeface="Euclid Math One" pitchFamily="18" charset="2"/>
              </a:rPr>
              <a:t>j</a:t>
            </a:r>
            <a:r>
              <a:rPr lang="en-US" sz="2000" dirty="0" smtClean="0">
                <a:sym typeface="Euclid Math One" pitchFamily="18" charset="2"/>
              </a:rPr>
              <a:t> </a:t>
            </a:r>
            <a:r>
              <a:rPr lang="en-US" sz="2000" dirty="0" smtClean="0">
                <a:sym typeface="Euclid Symbol"/>
              </a:rPr>
              <a:t></a:t>
            </a:r>
            <a:r>
              <a:rPr lang="en-US" sz="2000" dirty="0" smtClean="0">
                <a:latin typeface="+mj-lt"/>
                <a:sym typeface="Euclid Math One" pitchFamily="18" charset="2"/>
              </a:rPr>
              <a:t> {0,1}</a:t>
            </a:r>
            <a:r>
              <a:rPr lang="en-US" sz="2000" i="1" baseline="30000" dirty="0" smtClean="0">
                <a:latin typeface="+mj-lt"/>
                <a:sym typeface="Euclid Math One" pitchFamily="18" charset="2"/>
              </a:rPr>
              <a:t>N</a:t>
            </a:r>
            <a:r>
              <a:rPr lang="en-US" sz="2000" dirty="0" smtClean="0">
                <a:sym typeface="Euclid Math One" pitchFamily="18" charset="2"/>
              </a:rPr>
              <a:t>: extend to </a:t>
            </a:r>
            <a:br>
              <a:rPr lang="en-US" sz="2000" dirty="0" smtClean="0">
                <a:sym typeface="Euclid Math One" pitchFamily="18" charset="2"/>
              </a:rPr>
            </a:br>
            <a:r>
              <a:rPr lang="en-US" sz="2000" dirty="0" smtClean="0">
                <a:sym typeface="Euclid Math One" pitchFamily="18" charset="2"/>
              </a:rPr>
              <a:t>bits outside the local-code</a:t>
            </a:r>
          </a:p>
          <a:p>
            <a:pPr eaLnBrk="1" hangingPunct="1"/>
            <a:endParaRPr lang="en-US" sz="1200" dirty="0" smtClean="0">
              <a:sym typeface="Euclid Math One" pitchFamily="18" charset="2"/>
            </a:endParaRPr>
          </a:p>
          <a:p>
            <a:pPr eaLnBrk="1" hangingPunct="1"/>
            <a:r>
              <a:rPr lang="en-US" sz="2000" u="sng" dirty="0" smtClean="0">
                <a:sym typeface="Euclid Math One" pitchFamily="18" charset="2"/>
              </a:rPr>
              <a:t>Example</a:t>
            </a:r>
            <a:r>
              <a:rPr lang="en-US" sz="2000" dirty="0" smtClean="0">
                <a:sym typeface="Euclid Math One" pitchFamily="18" charset="2"/>
              </a:rPr>
              <a:t>: Expander codes [SS’96]</a:t>
            </a:r>
          </a:p>
          <a:p>
            <a:pPr eaLnBrk="1" hangingPunct="1">
              <a:buNone/>
            </a:pPr>
            <a:r>
              <a:rPr lang="en-US" sz="2000" dirty="0" smtClean="0">
                <a:sym typeface="Euclid Math One" pitchFamily="18" charset="2"/>
              </a:rPr>
              <a:t>	Tanner graph is an expander; Simple bit flipping </a:t>
            </a:r>
            <a:br>
              <a:rPr lang="en-US" sz="2000" dirty="0" smtClean="0">
                <a:sym typeface="Euclid Math One" pitchFamily="18" charset="2"/>
              </a:rPr>
            </a:br>
            <a:r>
              <a:rPr lang="en-US" sz="2000" dirty="0" smtClean="0">
                <a:sym typeface="Euclid Math One" pitchFamily="18" charset="2"/>
              </a:rPr>
              <a:t>decoding algorithm.</a:t>
            </a:r>
          </a:p>
        </p:txBody>
      </p:sp>
      <p:sp>
        <p:nvSpPr>
          <p:cNvPr id="1047" name="Text Box 4"/>
          <p:cNvSpPr txBox="1">
            <a:spLocks noChangeArrowheads="1"/>
          </p:cNvSpPr>
          <p:nvPr/>
        </p:nvSpPr>
        <p:spPr bwMode="auto">
          <a:xfrm>
            <a:off x="5800725" y="5087938"/>
            <a:ext cx="13700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rtl="0">
              <a:spcBef>
                <a:spcPct val="50000"/>
              </a:spcBef>
            </a:pPr>
            <a:r>
              <a:rPr lang="en-US" sz="1800" b="0">
                <a:latin typeface="Arial" pitchFamily="34" charset="0"/>
                <a:cs typeface="Arial" pitchFamily="34" charset="0"/>
              </a:rPr>
              <a:t>Variable</a:t>
            </a:r>
            <a:br>
              <a:rPr lang="en-US" sz="1800" b="0">
                <a:latin typeface="Arial" pitchFamily="34" charset="0"/>
                <a:cs typeface="Arial" pitchFamily="34" charset="0"/>
              </a:rPr>
            </a:br>
            <a:r>
              <a:rPr lang="en-US" sz="1800" b="0">
                <a:latin typeface="Arial" pitchFamily="34" charset="0"/>
                <a:cs typeface="Arial" pitchFamily="34" charset="0"/>
              </a:rPr>
              <a:t>nodes</a:t>
            </a:r>
            <a:endParaRPr lang="en-US" altLang="he-IL" sz="1600" b="0" i="1">
              <a:cs typeface="Times New Roman" pitchFamily="18" charset="0"/>
            </a:endParaRPr>
          </a:p>
        </p:txBody>
      </p:sp>
      <p:sp>
        <p:nvSpPr>
          <p:cNvPr id="1048" name="Text Box 5"/>
          <p:cNvSpPr txBox="1">
            <a:spLocks noChangeArrowheads="1"/>
          </p:cNvSpPr>
          <p:nvPr/>
        </p:nvSpPr>
        <p:spPr bwMode="auto">
          <a:xfrm>
            <a:off x="7553325" y="5087938"/>
            <a:ext cx="1631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rtl="0">
              <a:spcBef>
                <a:spcPct val="50000"/>
              </a:spcBef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Local-Code</a:t>
            </a:r>
            <a:br>
              <a:rPr lang="en-US" sz="1800" b="0" dirty="0" smtClean="0">
                <a:latin typeface="Arial" pitchFamily="34" charset="0"/>
                <a:cs typeface="Arial" pitchFamily="34" charset="0"/>
              </a:rPr>
            </a:b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nodes</a:t>
            </a:r>
          </a:p>
        </p:txBody>
      </p:sp>
      <p:grpSp>
        <p:nvGrpSpPr>
          <p:cNvPr id="2" name="Group 65"/>
          <p:cNvGrpSpPr/>
          <p:nvPr/>
        </p:nvGrpSpPr>
        <p:grpSpPr>
          <a:xfrm>
            <a:off x="5776913" y="1609725"/>
            <a:ext cx="3095625" cy="3457575"/>
            <a:chOff x="5776913" y="1609725"/>
            <a:chExt cx="3095625" cy="3457575"/>
          </a:xfrm>
        </p:grpSpPr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8550275" y="2276475"/>
            <a:ext cx="285750" cy="392113"/>
          </p:xfrm>
          <a:graphic>
            <a:graphicData uri="http://schemas.openxmlformats.org/presentationml/2006/ole">
              <p:oleObj spid="_x0000_s305154" name="Equation" r:id="rId4" imgW="152280" imgH="228600" progId="Equation.DSMT4">
                <p:embed/>
              </p:oleObj>
            </a:graphicData>
          </a:graphic>
        </p:graphicFrame>
        <p:graphicFrame>
          <p:nvGraphicFramePr>
            <p:cNvPr id="1027" name="Object 8"/>
            <p:cNvGraphicFramePr>
              <a:graphicFrameLocks noChangeAspect="1"/>
            </p:cNvGraphicFramePr>
            <p:nvPr/>
          </p:nvGraphicFramePr>
          <p:xfrm>
            <a:off x="8529638" y="2698750"/>
            <a:ext cx="309562" cy="393700"/>
          </p:xfrm>
          <a:graphic>
            <a:graphicData uri="http://schemas.openxmlformats.org/presentationml/2006/ole">
              <p:oleObj spid="_x0000_s305155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1028" name="Object 9"/>
            <p:cNvGraphicFramePr>
              <a:graphicFrameLocks noChangeAspect="1"/>
            </p:cNvGraphicFramePr>
            <p:nvPr/>
          </p:nvGraphicFramePr>
          <p:xfrm>
            <a:off x="8539163" y="3113088"/>
            <a:ext cx="306387" cy="392112"/>
          </p:xfrm>
          <a:graphic>
            <a:graphicData uri="http://schemas.openxmlformats.org/presentationml/2006/ole">
              <p:oleObj spid="_x0000_s305156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029" name="Object 10"/>
            <p:cNvGraphicFramePr>
              <a:graphicFrameLocks noChangeAspect="1"/>
            </p:cNvGraphicFramePr>
            <p:nvPr/>
          </p:nvGraphicFramePr>
          <p:xfrm>
            <a:off x="8540750" y="4013200"/>
            <a:ext cx="309563" cy="395288"/>
          </p:xfrm>
          <a:graphic>
            <a:graphicData uri="http://schemas.openxmlformats.org/presentationml/2006/ole">
              <p:oleObj spid="_x0000_s305157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1030" name="Object 11"/>
            <p:cNvGraphicFramePr>
              <a:graphicFrameLocks noChangeAspect="1"/>
            </p:cNvGraphicFramePr>
            <p:nvPr/>
          </p:nvGraphicFramePr>
          <p:xfrm>
            <a:off x="8562975" y="3546475"/>
            <a:ext cx="309563" cy="393700"/>
          </p:xfrm>
          <a:graphic>
            <a:graphicData uri="http://schemas.openxmlformats.org/presentationml/2006/ole">
              <p:oleObj spid="_x0000_s305158" name="Equation" r:id="rId8" imgW="164880" imgH="228600" progId="Equation.DSMT4">
                <p:embed/>
              </p:oleObj>
            </a:graphicData>
          </a:graphic>
        </p:graphicFrame>
        <p:graphicFrame>
          <p:nvGraphicFramePr>
            <p:cNvPr id="1031" name="Object 12"/>
            <p:cNvGraphicFramePr>
              <a:graphicFrameLocks noChangeAspect="1"/>
            </p:cNvGraphicFramePr>
            <p:nvPr/>
          </p:nvGraphicFramePr>
          <p:xfrm>
            <a:off x="5776913" y="4635500"/>
            <a:ext cx="539750" cy="431800"/>
          </p:xfrm>
          <a:graphic>
            <a:graphicData uri="http://schemas.openxmlformats.org/presentationml/2006/ole">
              <p:oleObj spid="_x0000_s305159" name="Equation" r:id="rId9" imgW="203040" imgH="228600" progId="Equation.3">
                <p:embed/>
              </p:oleObj>
            </a:graphicData>
          </a:graphic>
        </p:graphicFrame>
        <p:sp>
          <p:nvSpPr>
            <p:cNvPr id="1431565" name="Rectangle 13"/>
            <p:cNvSpPr>
              <a:spLocks noChangeArrowheads="1"/>
            </p:cNvSpPr>
            <p:nvPr/>
          </p:nvSpPr>
          <p:spPr bwMode="auto">
            <a:xfrm>
              <a:off x="8201025" y="2330450"/>
              <a:ext cx="239713" cy="24765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66" name="Rectangle 14"/>
            <p:cNvSpPr>
              <a:spLocks noChangeArrowheads="1"/>
            </p:cNvSpPr>
            <p:nvPr/>
          </p:nvSpPr>
          <p:spPr bwMode="auto">
            <a:xfrm>
              <a:off x="8201025" y="2754313"/>
              <a:ext cx="239713" cy="24923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67" name="Rectangle 15"/>
            <p:cNvSpPr>
              <a:spLocks noChangeArrowheads="1"/>
            </p:cNvSpPr>
            <p:nvPr/>
          </p:nvSpPr>
          <p:spPr bwMode="auto">
            <a:xfrm>
              <a:off x="8201025" y="3178175"/>
              <a:ext cx="239713" cy="24923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68" name="Rectangle 16"/>
            <p:cNvSpPr>
              <a:spLocks noChangeArrowheads="1"/>
            </p:cNvSpPr>
            <p:nvPr/>
          </p:nvSpPr>
          <p:spPr bwMode="auto">
            <a:xfrm>
              <a:off x="8201025" y="3602038"/>
              <a:ext cx="239713" cy="24923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69" name="Rectangle 17"/>
            <p:cNvSpPr>
              <a:spLocks noChangeArrowheads="1"/>
            </p:cNvSpPr>
            <p:nvPr/>
          </p:nvSpPr>
          <p:spPr bwMode="auto">
            <a:xfrm>
              <a:off x="8201025" y="4025900"/>
              <a:ext cx="239713" cy="24923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0" name="Oval 18"/>
            <p:cNvSpPr>
              <a:spLocks noChangeArrowheads="1"/>
            </p:cNvSpPr>
            <p:nvPr/>
          </p:nvSpPr>
          <p:spPr bwMode="auto">
            <a:xfrm>
              <a:off x="6280150" y="1682750"/>
              <a:ext cx="241300" cy="211138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1" name="Oval 19"/>
            <p:cNvSpPr>
              <a:spLocks noChangeArrowheads="1"/>
            </p:cNvSpPr>
            <p:nvPr/>
          </p:nvSpPr>
          <p:spPr bwMode="auto">
            <a:xfrm>
              <a:off x="6280150" y="2022475"/>
              <a:ext cx="241300" cy="211138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2" name="Oval 20"/>
            <p:cNvSpPr>
              <a:spLocks noChangeArrowheads="1"/>
            </p:cNvSpPr>
            <p:nvPr/>
          </p:nvSpPr>
          <p:spPr bwMode="auto">
            <a:xfrm>
              <a:off x="6280150" y="2363788"/>
              <a:ext cx="241300" cy="207962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3" name="Oval 21"/>
            <p:cNvSpPr>
              <a:spLocks noChangeArrowheads="1"/>
            </p:cNvSpPr>
            <p:nvPr/>
          </p:nvSpPr>
          <p:spPr bwMode="auto">
            <a:xfrm>
              <a:off x="6280150" y="2700338"/>
              <a:ext cx="241300" cy="21113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4" name="Oval 22"/>
            <p:cNvSpPr>
              <a:spLocks noChangeArrowheads="1"/>
            </p:cNvSpPr>
            <p:nvPr/>
          </p:nvSpPr>
          <p:spPr bwMode="auto">
            <a:xfrm>
              <a:off x="6280150" y="3040063"/>
              <a:ext cx="241300" cy="21113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5" name="Oval 23"/>
            <p:cNvSpPr>
              <a:spLocks noChangeArrowheads="1"/>
            </p:cNvSpPr>
            <p:nvPr/>
          </p:nvSpPr>
          <p:spPr bwMode="auto">
            <a:xfrm>
              <a:off x="6280150" y="3381375"/>
              <a:ext cx="241300" cy="2079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6" name="Oval 24"/>
            <p:cNvSpPr>
              <a:spLocks noChangeArrowheads="1"/>
            </p:cNvSpPr>
            <p:nvPr/>
          </p:nvSpPr>
          <p:spPr bwMode="auto">
            <a:xfrm>
              <a:off x="6280150" y="3717925"/>
              <a:ext cx="241300" cy="21113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7" name="Oval 25"/>
            <p:cNvSpPr>
              <a:spLocks noChangeArrowheads="1"/>
            </p:cNvSpPr>
            <p:nvPr/>
          </p:nvSpPr>
          <p:spPr bwMode="auto">
            <a:xfrm>
              <a:off x="6280150" y="4057650"/>
              <a:ext cx="241300" cy="21113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8" name="Oval 26"/>
            <p:cNvSpPr>
              <a:spLocks noChangeArrowheads="1"/>
            </p:cNvSpPr>
            <p:nvPr/>
          </p:nvSpPr>
          <p:spPr bwMode="auto">
            <a:xfrm>
              <a:off x="6280150" y="4398963"/>
              <a:ext cx="241300" cy="2079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79" name="Oval 27"/>
            <p:cNvSpPr>
              <a:spLocks noChangeArrowheads="1"/>
            </p:cNvSpPr>
            <p:nvPr/>
          </p:nvSpPr>
          <p:spPr bwMode="auto">
            <a:xfrm>
              <a:off x="6280150" y="4735513"/>
              <a:ext cx="241300" cy="21113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1032" name="Object 28"/>
            <p:cNvGraphicFramePr>
              <a:graphicFrameLocks noChangeAspect="1"/>
            </p:cNvGraphicFramePr>
            <p:nvPr/>
          </p:nvGraphicFramePr>
          <p:xfrm>
            <a:off x="5921375" y="1609725"/>
            <a:ext cx="249238" cy="369888"/>
          </p:xfrm>
          <a:graphic>
            <a:graphicData uri="http://schemas.openxmlformats.org/presentationml/2006/ole">
              <p:oleObj spid="_x0000_s305160" name="Equation" r:id="rId10" imgW="152280" imgH="215640" progId="Equation.3">
                <p:embed/>
              </p:oleObj>
            </a:graphicData>
          </a:graphic>
        </p:graphicFrame>
        <p:graphicFrame>
          <p:nvGraphicFramePr>
            <p:cNvPr id="1033" name="Object 29"/>
            <p:cNvGraphicFramePr>
              <a:graphicFrameLocks noChangeAspect="1"/>
            </p:cNvGraphicFramePr>
            <p:nvPr/>
          </p:nvGraphicFramePr>
          <p:xfrm>
            <a:off x="5911850" y="2266950"/>
            <a:ext cx="268288" cy="390525"/>
          </p:xfrm>
          <a:graphic>
            <a:graphicData uri="http://schemas.openxmlformats.org/presentationml/2006/ole">
              <p:oleObj spid="_x0000_s305161" name="Equation" r:id="rId11" imgW="164880" imgH="228600" progId="Equation.3">
                <p:embed/>
              </p:oleObj>
            </a:graphicData>
          </a:graphic>
        </p:graphicFrame>
        <p:graphicFrame>
          <p:nvGraphicFramePr>
            <p:cNvPr id="1034" name="Object 30"/>
            <p:cNvGraphicFramePr>
              <a:graphicFrameLocks noChangeAspect="1"/>
            </p:cNvGraphicFramePr>
            <p:nvPr/>
          </p:nvGraphicFramePr>
          <p:xfrm>
            <a:off x="5911850" y="1949450"/>
            <a:ext cx="268288" cy="368300"/>
          </p:xfrm>
          <a:graphic>
            <a:graphicData uri="http://schemas.openxmlformats.org/presentationml/2006/ole">
              <p:oleObj spid="_x0000_s305162" name="Equation" r:id="rId12" imgW="164880" imgH="215640" progId="Equation.3">
                <p:embed/>
              </p:oleObj>
            </a:graphicData>
          </a:graphic>
        </p:graphicFrame>
        <p:graphicFrame>
          <p:nvGraphicFramePr>
            <p:cNvPr id="1035" name="Object 31"/>
            <p:cNvGraphicFramePr>
              <a:graphicFrameLocks noChangeAspect="1"/>
            </p:cNvGraphicFramePr>
            <p:nvPr/>
          </p:nvGraphicFramePr>
          <p:xfrm>
            <a:off x="5911850" y="2627313"/>
            <a:ext cx="268288" cy="369887"/>
          </p:xfrm>
          <a:graphic>
            <a:graphicData uri="http://schemas.openxmlformats.org/presentationml/2006/ole">
              <p:oleObj spid="_x0000_s305163" name="Equation" r:id="rId13" imgW="164880" imgH="215640" progId="Equation.3">
                <p:embed/>
              </p:oleObj>
            </a:graphicData>
          </a:graphic>
        </p:graphicFrame>
        <p:graphicFrame>
          <p:nvGraphicFramePr>
            <p:cNvPr id="1036" name="Object 32"/>
            <p:cNvGraphicFramePr>
              <a:graphicFrameLocks noChangeAspect="1"/>
            </p:cNvGraphicFramePr>
            <p:nvPr/>
          </p:nvGraphicFramePr>
          <p:xfrm>
            <a:off x="5911850" y="2944813"/>
            <a:ext cx="268288" cy="390525"/>
          </p:xfrm>
          <a:graphic>
            <a:graphicData uri="http://schemas.openxmlformats.org/presentationml/2006/ole">
              <p:oleObj spid="_x0000_s305164" name="Equation" r:id="rId14" imgW="164880" imgH="228600" progId="Equation.3">
                <p:embed/>
              </p:oleObj>
            </a:graphicData>
          </a:graphic>
        </p:graphicFrame>
        <p:graphicFrame>
          <p:nvGraphicFramePr>
            <p:cNvPr id="1037" name="Object 33"/>
            <p:cNvGraphicFramePr>
              <a:graphicFrameLocks noChangeAspect="1"/>
            </p:cNvGraphicFramePr>
            <p:nvPr/>
          </p:nvGraphicFramePr>
          <p:xfrm>
            <a:off x="5911850" y="3282950"/>
            <a:ext cx="268288" cy="392113"/>
          </p:xfrm>
          <a:graphic>
            <a:graphicData uri="http://schemas.openxmlformats.org/presentationml/2006/ole">
              <p:oleObj spid="_x0000_s305165" name="Equation" r:id="rId15" imgW="164880" imgH="228600" progId="Equation.3">
                <p:embed/>
              </p:oleObj>
            </a:graphicData>
          </a:graphic>
        </p:graphicFrame>
        <p:graphicFrame>
          <p:nvGraphicFramePr>
            <p:cNvPr id="1038" name="Object 34"/>
            <p:cNvGraphicFramePr>
              <a:graphicFrameLocks noChangeAspect="1"/>
            </p:cNvGraphicFramePr>
            <p:nvPr/>
          </p:nvGraphicFramePr>
          <p:xfrm>
            <a:off x="5911850" y="3624263"/>
            <a:ext cx="268288" cy="388937"/>
          </p:xfrm>
          <a:graphic>
            <a:graphicData uri="http://schemas.openxmlformats.org/presentationml/2006/ole">
              <p:oleObj spid="_x0000_s305166" name="Equation" r:id="rId16" imgW="164880" imgH="228600" progId="Equation.3">
                <p:embed/>
              </p:oleObj>
            </a:graphicData>
          </a:graphic>
        </p:graphicFrame>
        <p:graphicFrame>
          <p:nvGraphicFramePr>
            <p:cNvPr id="1039" name="Object 35"/>
            <p:cNvGraphicFramePr>
              <a:graphicFrameLocks noChangeAspect="1"/>
            </p:cNvGraphicFramePr>
            <p:nvPr/>
          </p:nvGraphicFramePr>
          <p:xfrm>
            <a:off x="5911850" y="3962400"/>
            <a:ext cx="268288" cy="390525"/>
          </p:xfrm>
          <a:graphic>
            <a:graphicData uri="http://schemas.openxmlformats.org/presentationml/2006/ole">
              <p:oleObj spid="_x0000_s305167" name="Equation" r:id="rId17" imgW="164880" imgH="228600" progId="Equation.3">
                <p:embed/>
              </p:oleObj>
            </a:graphicData>
          </a:graphic>
        </p:graphicFrame>
        <p:graphicFrame>
          <p:nvGraphicFramePr>
            <p:cNvPr id="1040" name="Object 36"/>
            <p:cNvGraphicFramePr>
              <a:graphicFrameLocks noChangeAspect="1"/>
            </p:cNvGraphicFramePr>
            <p:nvPr/>
          </p:nvGraphicFramePr>
          <p:xfrm>
            <a:off x="5921375" y="4300538"/>
            <a:ext cx="268288" cy="392112"/>
          </p:xfrm>
          <a:graphic>
            <a:graphicData uri="http://schemas.openxmlformats.org/presentationml/2006/ole">
              <p:oleObj spid="_x0000_s305168" name="Equation" r:id="rId18" imgW="164880" imgH="228600" progId="Equation.3">
                <p:embed/>
              </p:oleObj>
            </a:graphicData>
          </a:graphic>
        </p:graphicFrame>
        <p:sp>
          <p:nvSpPr>
            <p:cNvPr id="1431589" name="Line 37"/>
            <p:cNvSpPr>
              <a:spLocks noChangeShapeType="1"/>
            </p:cNvSpPr>
            <p:nvPr/>
          </p:nvSpPr>
          <p:spPr bwMode="auto">
            <a:xfrm flipH="1" flipV="1">
              <a:off x="6521450" y="1809750"/>
              <a:ext cx="1679575" cy="677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0" name="Line 38"/>
            <p:cNvSpPr>
              <a:spLocks noChangeShapeType="1"/>
            </p:cNvSpPr>
            <p:nvPr/>
          </p:nvSpPr>
          <p:spPr bwMode="auto">
            <a:xfrm flipH="1" flipV="1">
              <a:off x="6521450" y="2147888"/>
              <a:ext cx="1679575" cy="33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1" name="Line 39"/>
            <p:cNvSpPr>
              <a:spLocks noChangeShapeType="1"/>
            </p:cNvSpPr>
            <p:nvPr/>
          </p:nvSpPr>
          <p:spPr bwMode="auto">
            <a:xfrm flipH="1">
              <a:off x="6521450" y="2487613"/>
              <a:ext cx="1679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2" name="Line 40"/>
            <p:cNvSpPr>
              <a:spLocks noChangeShapeType="1"/>
            </p:cNvSpPr>
            <p:nvPr/>
          </p:nvSpPr>
          <p:spPr bwMode="auto">
            <a:xfrm flipH="1">
              <a:off x="6521450" y="2487613"/>
              <a:ext cx="1679575" cy="33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3" name="Line 41"/>
            <p:cNvSpPr>
              <a:spLocks noChangeShapeType="1"/>
            </p:cNvSpPr>
            <p:nvPr/>
          </p:nvSpPr>
          <p:spPr bwMode="auto">
            <a:xfrm flipH="1" flipV="1">
              <a:off x="6521450" y="1809750"/>
              <a:ext cx="1679575" cy="11017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4" name="Line 42"/>
            <p:cNvSpPr>
              <a:spLocks noChangeShapeType="1"/>
            </p:cNvSpPr>
            <p:nvPr/>
          </p:nvSpPr>
          <p:spPr bwMode="auto">
            <a:xfrm flipH="1">
              <a:off x="6521450" y="2911475"/>
              <a:ext cx="1679575" cy="254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5" name="Line 43"/>
            <p:cNvSpPr>
              <a:spLocks noChangeShapeType="1"/>
            </p:cNvSpPr>
            <p:nvPr/>
          </p:nvSpPr>
          <p:spPr bwMode="auto">
            <a:xfrm flipH="1">
              <a:off x="6521450" y="2911475"/>
              <a:ext cx="1679575" cy="5937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6" name="Line 44"/>
            <p:cNvSpPr>
              <a:spLocks noChangeShapeType="1"/>
            </p:cNvSpPr>
            <p:nvPr/>
          </p:nvSpPr>
          <p:spPr bwMode="auto">
            <a:xfrm flipH="1">
              <a:off x="6521450" y="2911475"/>
              <a:ext cx="1679575" cy="9334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7" name="Line 45"/>
            <p:cNvSpPr>
              <a:spLocks noChangeShapeType="1"/>
            </p:cNvSpPr>
            <p:nvPr/>
          </p:nvSpPr>
          <p:spPr bwMode="auto">
            <a:xfrm flipH="1" flipV="1">
              <a:off x="6521450" y="2147888"/>
              <a:ext cx="1679575" cy="118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8" name="Line 46"/>
            <p:cNvSpPr>
              <a:spLocks noChangeShapeType="1"/>
            </p:cNvSpPr>
            <p:nvPr/>
          </p:nvSpPr>
          <p:spPr bwMode="auto">
            <a:xfrm flipH="1" flipV="1">
              <a:off x="6521450" y="3165475"/>
              <a:ext cx="1679575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599" name="Line 47"/>
            <p:cNvSpPr>
              <a:spLocks noChangeShapeType="1"/>
            </p:cNvSpPr>
            <p:nvPr/>
          </p:nvSpPr>
          <p:spPr bwMode="auto">
            <a:xfrm flipH="1">
              <a:off x="6521450" y="3335338"/>
              <a:ext cx="1679575" cy="847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0" name="Line 48"/>
            <p:cNvSpPr>
              <a:spLocks noChangeShapeType="1"/>
            </p:cNvSpPr>
            <p:nvPr/>
          </p:nvSpPr>
          <p:spPr bwMode="auto">
            <a:xfrm flipH="1">
              <a:off x="6521450" y="3335338"/>
              <a:ext cx="1679575" cy="118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1" name="Line 49"/>
            <p:cNvSpPr>
              <a:spLocks noChangeShapeType="1"/>
            </p:cNvSpPr>
            <p:nvPr/>
          </p:nvSpPr>
          <p:spPr bwMode="auto">
            <a:xfrm flipH="1" flipV="1">
              <a:off x="6521450" y="2487613"/>
              <a:ext cx="1679575" cy="127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2" name="Line 50"/>
            <p:cNvSpPr>
              <a:spLocks noChangeShapeType="1"/>
            </p:cNvSpPr>
            <p:nvPr/>
          </p:nvSpPr>
          <p:spPr bwMode="auto">
            <a:xfrm flipH="1" flipV="1">
              <a:off x="6521450" y="3505200"/>
              <a:ext cx="1679575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3" name="Line 51"/>
            <p:cNvSpPr>
              <a:spLocks noChangeShapeType="1"/>
            </p:cNvSpPr>
            <p:nvPr/>
          </p:nvSpPr>
          <p:spPr bwMode="auto">
            <a:xfrm flipH="1">
              <a:off x="6521450" y="3759200"/>
              <a:ext cx="1679575" cy="423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4" name="Line 52"/>
            <p:cNvSpPr>
              <a:spLocks noChangeShapeType="1"/>
            </p:cNvSpPr>
            <p:nvPr/>
          </p:nvSpPr>
          <p:spPr bwMode="auto">
            <a:xfrm flipH="1">
              <a:off x="6521450" y="3759200"/>
              <a:ext cx="1679575" cy="110331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5" name="Line 53"/>
            <p:cNvSpPr>
              <a:spLocks noChangeShapeType="1"/>
            </p:cNvSpPr>
            <p:nvPr/>
          </p:nvSpPr>
          <p:spPr bwMode="auto">
            <a:xfrm flipH="1" flipV="1">
              <a:off x="6521450" y="2827338"/>
              <a:ext cx="1679575" cy="135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6" name="Line 54"/>
            <p:cNvSpPr>
              <a:spLocks noChangeShapeType="1"/>
            </p:cNvSpPr>
            <p:nvPr/>
          </p:nvSpPr>
          <p:spPr bwMode="auto">
            <a:xfrm flipH="1" flipV="1">
              <a:off x="6521450" y="3844925"/>
              <a:ext cx="1679575" cy="338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7" name="Line 55"/>
            <p:cNvSpPr>
              <a:spLocks noChangeShapeType="1"/>
            </p:cNvSpPr>
            <p:nvPr/>
          </p:nvSpPr>
          <p:spPr bwMode="auto">
            <a:xfrm flipH="1">
              <a:off x="6521450" y="4183063"/>
              <a:ext cx="1679575" cy="33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1608" name="Line 56"/>
            <p:cNvSpPr>
              <a:spLocks noChangeShapeType="1"/>
            </p:cNvSpPr>
            <p:nvPr/>
          </p:nvSpPr>
          <p:spPr bwMode="auto">
            <a:xfrm flipH="1">
              <a:off x="6521450" y="4183063"/>
              <a:ext cx="1679575" cy="67945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041" name="Object 57"/>
          <p:cNvGraphicFramePr>
            <a:graphicFrameLocks noChangeAspect="1"/>
          </p:cNvGraphicFramePr>
          <p:nvPr/>
        </p:nvGraphicFramePr>
        <p:xfrm>
          <a:off x="330811" y="3184524"/>
          <a:ext cx="5257800" cy="598488"/>
        </p:xfrm>
        <a:graphic>
          <a:graphicData uri="http://schemas.openxmlformats.org/presentationml/2006/ole">
            <p:oleObj spid="_x0000_s305169" name="Equation" r:id="rId19" imgW="2679480" imgH="304560" progId="Equation.DSMT4">
              <p:embed/>
            </p:oleObj>
          </a:graphicData>
        </a:graphic>
      </p:graphicFrame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6480419" y="5856044"/>
            <a:ext cx="17700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i="1" dirty="0" smtClean="0">
                <a:cs typeface="Times New Roman" pitchFamily="18" charset="0"/>
              </a:rPr>
              <a:t>G </a:t>
            </a:r>
            <a:r>
              <a:rPr lang="en-US" sz="1800" b="0" dirty="0">
                <a:cs typeface="Times New Roman" pitchFamily="18" charset="0"/>
              </a:rPr>
              <a:t>= ( </a:t>
            </a:r>
            <a:r>
              <a:rPr lang="en-US" sz="1800" b="0" dirty="0">
                <a:latin typeface="Euclid Math One" pitchFamily="18" charset="2"/>
                <a:cs typeface="Times New Roman" pitchFamily="18" charset="0"/>
              </a:rPr>
              <a:t>I </a:t>
            </a:r>
            <a:r>
              <a:rPr lang="en-US" sz="1800" b="0" dirty="0">
                <a:cs typeface="Times New Roman" pitchFamily="18" charset="0"/>
                <a:sym typeface="Euclid Symbol" pitchFamily="18" charset="2"/>
              </a:rPr>
              <a:t> </a:t>
            </a:r>
            <a:r>
              <a:rPr lang="en-US" sz="1800" b="0" dirty="0">
                <a:latin typeface="Euclid Math One" pitchFamily="18" charset="2"/>
                <a:cs typeface="Times New Roman" pitchFamily="18" charset="0"/>
                <a:sym typeface="Euclid Symbol" pitchFamily="18" charset="2"/>
              </a:rPr>
              <a:t>J </a:t>
            </a:r>
            <a:r>
              <a:rPr lang="en-US" sz="1800" b="0" dirty="0">
                <a:cs typeface="Times New Roman" pitchFamily="18" charset="0"/>
                <a:sym typeface="Euclid Symbol" pitchFamily="18" charset="2"/>
              </a:rPr>
              <a:t>, </a:t>
            </a:r>
            <a:r>
              <a:rPr lang="en-US" sz="1800" b="0" i="1" dirty="0">
                <a:cs typeface="Times New Roman" pitchFamily="18" charset="0"/>
                <a:sym typeface="Euclid Symbol" pitchFamily="18" charset="2"/>
              </a:rPr>
              <a:t>E </a:t>
            </a:r>
            <a:r>
              <a:rPr lang="en-US" sz="1800" b="0" dirty="0">
                <a:cs typeface="Times New Roman" pitchFamily="18" charset="0"/>
              </a:rPr>
              <a:t>)</a:t>
            </a: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724724" y="4035681"/>
          <a:ext cx="3516923" cy="571500"/>
        </p:xfrm>
        <a:graphic>
          <a:graphicData uri="http://schemas.openxmlformats.org/presentationml/2006/ole">
            <p:oleObj spid="_x0000_s305170" name="Equation" r:id="rId20" imgW="2031840" imgH="330120" progId="Equation.DSMT4">
              <p:embed/>
            </p:oleObj>
          </a:graphicData>
        </a:graphic>
      </p:graphicFrame>
      <p:sp>
        <p:nvSpPr>
          <p:cNvPr id="64" name="Rectangle 63"/>
          <p:cNvSpPr/>
          <p:nvPr/>
        </p:nvSpPr>
        <p:spPr bwMode="auto">
          <a:xfrm>
            <a:off x="195952" y="2608864"/>
            <a:ext cx="5413540" cy="1180621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 Decoding of Tanner Codes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6342740" y="3773226"/>
            <a:ext cx="1161124" cy="1141272"/>
            <a:chOff x="6279696" y="1343283"/>
            <a:chExt cx="1618395" cy="1794954"/>
          </a:xfrm>
        </p:grpSpPr>
        <p:sp>
          <p:nvSpPr>
            <p:cNvPr id="43" name="Freeform 42"/>
            <p:cNvSpPr/>
            <p:nvPr/>
          </p:nvSpPr>
          <p:spPr bwMode="auto">
            <a:xfrm>
              <a:off x="6331074" y="1393552"/>
              <a:ext cx="1531277" cy="1711582"/>
            </a:xfrm>
            <a:custGeom>
              <a:avLst/>
              <a:gdLst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95362 w 1457325"/>
                <a:gd name="connsiteY8" fmla="*/ 1385887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7325" h="1447800">
                  <a:moveTo>
                    <a:pt x="266700" y="166687"/>
                  </a:moveTo>
                  <a:lnTo>
                    <a:pt x="552450" y="42862"/>
                  </a:lnTo>
                  <a:lnTo>
                    <a:pt x="862012" y="0"/>
                  </a:lnTo>
                  <a:lnTo>
                    <a:pt x="1095375" y="138112"/>
                  </a:lnTo>
                  <a:lnTo>
                    <a:pt x="1338262" y="366712"/>
                  </a:lnTo>
                  <a:lnTo>
                    <a:pt x="1447800" y="600075"/>
                  </a:lnTo>
                  <a:lnTo>
                    <a:pt x="1457325" y="909637"/>
                  </a:lnTo>
                  <a:lnTo>
                    <a:pt x="1333500" y="1114425"/>
                  </a:lnTo>
                  <a:lnTo>
                    <a:pt x="995362" y="1385887"/>
                  </a:lnTo>
                  <a:lnTo>
                    <a:pt x="528637" y="1447800"/>
                  </a:lnTo>
                  <a:lnTo>
                    <a:pt x="238125" y="1357312"/>
                  </a:lnTo>
                  <a:lnTo>
                    <a:pt x="14287" y="1157287"/>
                  </a:lnTo>
                  <a:lnTo>
                    <a:pt x="0" y="833437"/>
                  </a:lnTo>
                  <a:lnTo>
                    <a:pt x="76200" y="490537"/>
                  </a:lnTo>
                  <a:lnTo>
                    <a:pt x="266700" y="166687"/>
                  </a:lnTo>
                  <a:close/>
                </a:path>
              </a:pathLst>
            </a:custGeom>
            <a:solidFill>
              <a:srgbClr val="FF5050">
                <a:alpha val="6588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6329956" y="1573783"/>
              <a:ext cx="1408418" cy="1528899"/>
            </a:xfrm>
            <a:custGeom>
              <a:avLst/>
              <a:gdLst>
                <a:gd name="connsiteX0" fmla="*/ 262759 w 1334814"/>
                <a:gd name="connsiteY0" fmla="*/ 10510 h 1292772"/>
                <a:gd name="connsiteX1" fmla="*/ 0 w 1334814"/>
                <a:gd name="connsiteY1" fmla="*/ 704193 h 1292772"/>
                <a:gd name="connsiteX2" fmla="*/ 525517 w 1334814"/>
                <a:gd name="connsiteY2" fmla="*/ 1292772 h 1292772"/>
                <a:gd name="connsiteX3" fmla="*/ 1334814 w 1334814"/>
                <a:gd name="connsiteY3" fmla="*/ 966951 h 1292772"/>
                <a:gd name="connsiteX4" fmla="*/ 1082566 w 1334814"/>
                <a:gd name="connsiteY4" fmla="*/ 0 h 1292772"/>
                <a:gd name="connsiteX5" fmla="*/ 262759 w 1334814"/>
                <a:gd name="connsiteY5" fmla="*/ 10510 h 1292772"/>
                <a:gd name="connsiteX0" fmla="*/ 269136 w 1341191"/>
                <a:gd name="connsiteY0" fmla="*/ 10510 h 1292772"/>
                <a:gd name="connsiteX1" fmla="*/ 0 w 1341191"/>
                <a:gd name="connsiteY1" fmla="*/ 685528 h 1292772"/>
                <a:gd name="connsiteX2" fmla="*/ 531894 w 1341191"/>
                <a:gd name="connsiteY2" fmla="*/ 1292772 h 1292772"/>
                <a:gd name="connsiteX3" fmla="*/ 1341191 w 1341191"/>
                <a:gd name="connsiteY3" fmla="*/ 966951 h 1292772"/>
                <a:gd name="connsiteX4" fmla="*/ 1088943 w 1341191"/>
                <a:gd name="connsiteY4" fmla="*/ 0 h 1292772"/>
                <a:gd name="connsiteX5" fmla="*/ 269136 w 1341191"/>
                <a:gd name="connsiteY5" fmla="*/ 10510 h 129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91" h="1292772">
                  <a:moveTo>
                    <a:pt x="269136" y="10510"/>
                  </a:moveTo>
                  <a:lnTo>
                    <a:pt x="0" y="685528"/>
                  </a:lnTo>
                  <a:lnTo>
                    <a:pt x="531894" y="1292772"/>
                  </a:lnTo>
                  <a:lnTo>
                    <a:pt x="1341191" y="966951"/>
                  </a:lnTo>
                  <a:lnTo>
                    <a:pt x="1088943" y="0"/>
                  </a:lnTo>
                  <a:lnTo>
                    <a:pt x="269136" y="1051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564506" y="1554166"/>
              <a:ext cx="88236" cy="9072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866071" y="1387421"/>
              <a:ext cx="80417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196675" y="1343283"/>
              <a:ext cx="80417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7697048" y="1771179"/>
              <a:ext cx="80417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7812090" y="2051947"/>
              <a:ext cx="80417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7816557" y="2412409"/>
              <a:ext cx="81534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7336288" y="2981301"/>
              <a:ext cx="80417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6545519" y="2948198"/>
              <a:ext cx="80417" cy="9440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05384" y="2705438"/>
              <a:ext cx="80417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6370165" y="1917080"/>
              <a:ext cx="81534" cy="9563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7686996" y="2676012"/>
              <a:ext cx="88235" cy="9072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6279696" y="2333941"/>
              <a:ext cx="88235" cy="9072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6845967" y="3047508"/>
              <a:ext cx="88236" cy="9072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439043" y="1532096"/>
              <a:ext cx="88235" cy="9072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4129" name="Object 2"/>
          <p:cNvGraphicFramePr>
            <a:graphicFrameLocks noChangeAspect="1"/>
          </p:cNvGraphicFramePr>
          <p:nvPr/>
        </p:nvGraphicFramePr>
        <p:xfrm>
          <a:off x="2233613" y="1471020"/>
          <a:ext cx="3436937" cy="803275"/>
        </p:xfrm>
        <a:graphic>
          <a:graphicData uri="http://schemas.openxmlformats.org/presentationml/2006/ole">
            <p:oleObj spid="_x0000_s289794" name="Equation" r:id="rId4" imgW="1663560" imgH="393480" progId="Equation.DSMT4">
              <p:embed/>
            </p:oleObj>
          </a:graphicData>
        </a:graphic>
      </p:graphicFrame>
      <p:graphicFrame>
        <p:nvGraphicFramePr>
          <p:cNvPr id="4130" name="Object 4"/>
          <p:cNvGraphicFramePr>
            <a:graphicFrameLocks noChangeAspect="1"/>
          </p:cNvGraphicFramePr>
          <p:nvPr/>
        </p:nvGraphicFramePr>
        <p:xfrm>
          <a:off x="2322513" y="3942490"/>
          <a:ext cx="2989262" cy="657225"/>
        </p:xfrm>
        <a:graphic>
          <a:graphicData uri="http://schemas.openxmlformats.org/presentationml/2006/ole">
            <p:oleObj spid="_x0000_s289795" name="Equation" r:id="rId5" imgW="1511280" imgH="330120" progId="Equation.DSMT4">
              <p:embed/>
            </p:oleObj>
          </a:graphicData>
        </a:graphic>
      </p:graphicFrame>
      <p:graphicFrame>
        <p:nvGraphicFramePr>
          <p:cNvPr id="4131" name="Object 57"/>
          <p:cNvGraphicFramePr>
            <a:graphicFrameLocks noChangeAspect="1"/>
          </p:cNvGraphicFramePr>
          <p:nvPr/>
        </p:nvGraphicFramePr>
        <p:xfrm>
          <a:off x="2164966" y="4810910"/>
          <a:ext cx="4084637" cy="674688"/>
        </p:xfrm>
        <a:graphic>
          <a:graphicData uri="http://schemas.openxmlformats.org/presentationml/2006/ole">
            <p:oleObj spid="_x0000_s289796" name="Equation" r:id="rId6" imgW="2298600" imgH="380880" progId="Equation.DSMT4">
              <p:embed/>
            </p:oleObj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1572099" y="2235325"/>
          <a:ext cx="4594225" cy="865188"/>
        </p:xfrm>
        <a:graphic>
          <a:graphicData uri="http://schemas.openxmlformats.org/presentationml/2006/ole">
            <p:oleObj spid="_x0000_s289797" name="Equation" r:id="rId7" imgW="2692080" imgH="507960" progId="Equation.DSMT4">
              <p:embed/>
            </p:oleObj>
          </a:graphicData>
        </a:graphic>
      </p:graphicFrame>
      <p:grpSp>
        <p:nvGrpSpPr>
          <p:cNvPr id="103" name="Group 102"/>
          <p:cNvGrpSpPr/>
          <p:nvPr/>
        </p:nvGrpSpPr>
        <p:grpSpPr>
          <a:xfrm>
            <a:off x="6080245" y="4225160"/>
            <a:ext cx="2832526" cy="1823538"/>
            <a:chOff x="6038205" y="1271752"/>
            <a:chExt cx="2832526" cy="1823538"/>
          </a:xfrm>
        </p:grpSpPr>
        <p:sp>
          <p:nvSpPr>
            <p:cNvPr id="26" name="Freeform 25"/>
            <p:cNvSpPr/>
            <p:nvPr/>
          </p:nvSpPr>
          <p:spPr bwMode="auto">
            <a:xfrm>
              <a:off x="6087759" y="1271752"/>
              <a:ext cx="2782972" cy="1561343"/>
            </a:xfrm>
            <a:custGeom>
              <a:avLst/>
              <a:gdLst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95362 w 1457325"/>
                <a:gd name="connsiteY8" fmla="*/ 1385887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86297 w 1457325"/>
                <a:gd name="connsiteY8" fmla="*/ 1393944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1004427 w 1457325"/>
                <a:gd name="connsiteY8" fmla="*/ 1256974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  <a:gd name="connsiteX0" fmla="*/ 266700 w 1457325"/>
                <a:gd name="connsiteY0" fmla="*/ 166687 h 1447800"/>
                <a:gd name="connsiteX1" fmla="*/ 552450 w 1457325"/>
                <a:gd name="connsiteY1" fmla="*/ 42862 h 1447800"/>
                <a:gd name="connsiteX2" fmla="*/ 862012 w 1457325"/>
                <a:gd name="connsiteY2" fmla="*/ 0 h 1447800"/>
                <a:gd name="connsiteX3" fmla="*/ 1095375 w 1457325"/>
                <a:gd name="connsiteY3" fmla="*/ 138112 h 1447800"/>
                <a:gd name="connsiteX4" fmla="*/ 1338262 w 1457325"/>
                <a:gd name="connsiteY4" fmla="*/ 366712 h 1447800"/>
                <a:gd name="connsiteX5" fmla="*/ 1447800 w 1457325"/>
                <a:gd name="connsiteY5" fmla="*/ 600075 h 1447800"/>
                <a:gd name="connsiteX6" fmla="*/ 1457325 w 1457325"/>
                <a:gd name="connsiteY6" fmla="*/ 909637 h 1447800"/>
                <a:gd name="connsiteX7" fmla="*/ 1333500 w 1457325"/>
                <a:gd name="connsiteY7" fmla="*/ 1114425 h 1447800"/>
                <a:gd name="connsiteX8" fmla="*/ 959102 w 1457325"/>
                <a:gd name="connsiteY8" fmla="*/ 1389915 h 1447800"/>
                <a:gd name="connsiteX9" fmla="*/ 528637 w 1457325"/>
                <a:gd name="connsiteY9" fmla="*/ 1447800 h 1447800"/>
                <a:gd name="connsiteX10" fmla="*/ 238125 w 1457325"/>
                <a:gd name="connsiteY10" fmla="*/ 1357312 h 1447800"/>
                <a:gd name="connsiteX11" fmla="*/ 14287 w 1457325"/>
                <a:gd name="connsiteY11" fmla="*/ 1157287 h 1447800"/>
                <a:gd name="connsiteX12" fmla="*/ 0 w 1457325"/>
                <a:gd name="connsiteY12" fmla="*/ 833437 h 1447800"/>
                <a:gd name="connsiteX13" fmla="*/ 76200 w 1457325"/>
                <a:gd name="connsiteY13" fmla="*/ 490537 h 1447800"/>
                <a:gd name="connsiteX14" fmla="*/ 266700 w 1457325"/>
                <a:gd name="connsiteY14" fmla="*/ 166687 h 1447800"/>
                <a:gd name="connsiteX0" fmla="*/ 266700 w 1457325"/>
                <a:gd name="connsiteY0" fmla="*/ 166687 h 1435714"/>
                <a:gd name="connsiteX1" fmla="*/ 552450 w 1457325"/>
                <a:gd name="connsiteY1" fmla="*/ 42862 h 1435714"/>
                <a:gd name="connsiteX2" fmla="*/ 862012 w 1457325"/>
                <a:gd name="connsiteY2" fmla="*/ 0 h 1435714"/>
                <a:gd name="connsiteX3" fmla="*/ 1095375 w 1457325"/>
                <a:gd name="connsiteY3" fmla="*/ 138112 h 1435714"/>
                <a:gd name="connsiteX4" fmla="*/ 1338262 w 1457325"/>
                <a:gd name="connsiteY4" fmla="*/ 366712 h 1435714"/>
                <a:gd name="connsiteX5" fmla="*/ 1447800 w 1457325"/>
                <a:gd name="connsiteY5" fmla="*/ 600075 h 1435714"/>
                <a:gd name="connsiteX6" fmla="*/ 1457325 w 1457325"/>
                <a:gd name="connsiteY6" fmla="*/ 909637 h 1435714"/>
                <a:gd name="connsiteX7" fmla="*/ 1333500 w 1457325"/>
                <a:gd name="connsiteY7" fmla="*/ 1114425 h 1435714"/>
                <a:gd name="connsiteX8" fmla="*/ 959102 w 1457325"/>
                <a:gd name="connsiteY8" fmla="*/ 1389915 h 1435714"/>
                <a:gd name="connsiteX9" fmla="*/ 555832 w 1457325"/>
                <a:gd name="connsiteY9" fmla="*/ 1435714 h 1435714"/>
                <a:gd name="connsiteX10" fmla="*/ 238125 w 1457325"/>
                <a:gd name="connsiteY10" fmla="*/ 1357312 h 1435714"/>
                <a:gd name="connsiteX11" fmla="*/ 14287 w 1457325"/>
                <a:gd name="connsiteY11" fmla="*/ 1157287 h 1435714"/>
                <a:gd name="connsiteX12" fmla="*/ 0 w 1457325"/>
                <a:gd name="connsiteY12" fmla="*/ 833437 h 1435714"/>
                <a:gd name="connsiteX13" fmla="*/ 76200 w 1457325"/>
                <a:gd name="connsiteY13" fmla="*/ 490537 h 1435714"/>
                <a:gd name="connsiteX14" fmla="*/ 266700 w 1457325"/>
                <a:gd name="connsiteY14" fmla="*/ 166687 h 1435714"/>
                <a:gd name="connsiteX0" fmla="*/ 266700 w 1457325"/>
                <a:gd name="connsiteY0" fmla="*/ 123825 h 1392852"/>
                <a:gd name="connsiteX1" fmla="*/ 552450 w 1457325"/>
                <a:gd name="connsiteY1" fmla="*/ 0 h 1392852"/>
                <a:gd name="connsiteX2" fmla="*/ 748699 w 1457325"/>
                <a:gd name="connsiteY2" fmla="*/ 799100 h 1392852"/>
                <a:gd name="connsiteX3" fmla="*/ 1095375 w 1457325"/>
                <a:gd name="connsiteY3" fmla="*/ 95250 h 1392852"/>
                <a:gd name="connsiteX4" fmla="*/ 1338262 w 1457325"/>
                <a:gd name="connsiteY4" fmla="*/ 323850 h 1392852"/>
                <a:gd name="connsiteX5" fmla="*/ 1447800 w 1457325"/>
                <a:gd name="connsiteY5" fmla="*/ 557213 h 1392852"/>
                <a:gd name="connsiteX6" fmla="*/ 1457325 w 1457325"/>
                <a:gd name="connsiteY6" fmla="*/ 866775 h 1392852"/>
                <a:gd name="connsiteX7" fmla="*/ 1333500 w 1457325"/>
                <a:gd name="connsiteY7" fmla="*/ 1071563 h 1392852"/>
                <a:gd name="connsiteX8" fmla="*/ 959102 w 1457325"/>
                <a:gd name="connsiteY8" fmla="*/ 1347053 h 1392852"/>
                <a:gd name="connsiteX9" fmla="*/ 555832 w 1457325"/>
                <a:gd name="connsiteY9" fmla="*/ 1392852 h 1392852"/>
                <a:gd name="connsiteX10" fmla="*/ 238125 w 1457325"/>
                <a:gd name="connsiteY10" fmla="*/ 1314450 h 1392852"/>
                <a:gd name="connsiteX11" fmla="*/ 14287 w 1457325"/>
                <a:gd name="connsiteY11" fmla="*/ 1114425 h 1392852"/>
                <a:gd name="connsiteX12" fmla="*/ 0 w 1457325"/>
                <a:gd name="connsiteY12" fmla="*/ 790575 h 1392852"/>
                <a:gd name="connsiteX13" fmla="*/ 76200 w 1457325"/>
                <a:gd name="connsiteY13" fmla="*/ 447675 h 1392852"/>
                <a:gd name="connsiteX14" fmla="*/ 266700 w 1457325"/>
                <a:gd name="connsiteY14" fmla="*/ 123825 h 1392852"/>
                <a:gd name="connsiteX0" fmla="*/ 266700 w 1457325"/>
                <a:gd name="connsiteY0" fmla="*/ 123825 h 1392852"/>
                <a:gd name="connsiteX1" fmla="*/ 552450 w 1457325"/>
                <a:gd name="connsiteY1" fmla="*/ 0 h 1392852"/>
                <a:gd name="connsiteX2" fmla="*/ 748699 w 1457325"/>
                <a:gd name="connsiteY2" fmla="*/ 799100 h 1392852"/>
                <a:gd name="connsiteX3" fmla="*/ 1018323 w 1457325"/>
                <a:gd name="connsiteY3" fmla="*/ 876783 h 1392852"/>
                <a:gd name="connsiteX4" fmla="*/ 1338262 w 1457325"/>
                <a:gd name="connsiteY4" fmla="*/ 323850 h 1392852"/>
                <a:gd name="connsiteX5" fmla="*/ 1447800 w 1457325"/>
                <a:gd name="connsiteY5" fmla="*/ 557213 h 1392852"/>
                <a:gd name="connsiteX6" fmla="*/ 1457325 w 1457325"/>
                <a:gd name="connsiteY6" fmla="*/ 866775 h 1392852"/>
                <a:gd name="connsiteX7" fmla="*/ 1333500 w 1457325"/>
                <a:gd name="connsiteY7" fmla="*/ 1071563 h 1392852"/>
                <a:gd name="connsiteX8" fmla="*/ 959102 w 1457325"/>
                <a:gd name="connsiteY8" fmla="*/ 1347053 h 1392852"/>
                <a:gd name="connsiteX9" fmla="*/ 555832 w 1457325"/>
                <a:gd name="connsiteY9" fmla="*/ 1392852 h 1392852"/>
                <a:gd name="connsiteX10" fmla="*/ 238125 w 1457325"/>
                <a:gd name="connsiteY10" fmla="*/ 1314450 h 1392852"/>
                <a:gd name="connsiteX11" fmla="*/ 14287 w 1457325"/>
                <a:gd name="connsiteY11" fmla="*/ 1114425 h 1392852"/>
                <a:gd name="connsiteX12" fmla="*/ 0 w 1457325"/>
                <a:gd name="connsiteY12" fmla="*/ 790575 h 1392852"/>
                <a:gd name="connsiteX13" fmla="*/ 76200 w 1457325"/>
                <a:gd name="connsiteY13" fmla="*/ 447675 h 1392852"/>
                <a:gd name="connsiteX14" fmla="*/ 266700 w 1457325"/>
                <a:gd name="connsiteY14" fmla="*/ 123825 h 1392852"/>
                <a:gd name="connsiteX0" fmla="*/ 266700 w 1457325"/>
                <a:gd name="connsiteY0" fmla="*/ 123825 h 1392852"/>
                <a:gd name="connsiteX1" fmla="*/ 552450 w 1457325"/>
                <a:gd name="connsiteY1" fmla="*/ 0 h 1392852"/>
                <a:gd name="connsiteX2" fmla="*/ 748699 w 1457325"/>
                <a:gd name="connsiteY2" fmla="*/ 799100 h 1392852"/>
                <a:gd name="connsiteX3" fmla="*/ 1018323 w 1457325"/>
                <a:gd name="connsiteY3" fmla="*/ 876783 h 1392852"/>
                <a:gd name="connsiteX4" fmla="*/ 1043650 w 1457325"/>
                <a:gd name="connsiteY4" fmla="*/ 879786 h 1392852"/>
                <a:gd name="connsiteX5" fmla="*/ 1447800 w 1457325"/>
                <a:gd name="connsiteY5" fmla="*/ 557213 h 1392852"/>
                <a:gd name="connsiteX6" fmla="*/ 1457325 w 1457325"/>
                <a:gd name="connsiteY6" fmla="*/ 866775 h 1392852"/>
                <a:gd name="connsiteX7" fmla="*/ 1333500 w 1457325"/>
                <a:gd name="connsiteY7" fmla="*/ 1071563 h 1392852"/>
                <a:gd name="connsiteX8" fmla="*/ 959102 w 1457325"/>
                <a:gd name="connsiteY8" fmla="*/ 1347053 h 1392852"/>
                <a:gd name="connsiteX9" fmla="*/ 555832 w 1457325"/>
                <a:gd name="connsiteY9" fmla="*/ 1392852 h 1392852"/>
                <a:gd name="connsiteX10" fmla="*/ 238125 w 1457325"/>
                <a:gd name="connsiteY10" fmla="*/ 1314450 h 1392852"/>
                <a:gd name="connsiteX11" fmla="*/ 14287 w 1457325"/>
                <a:gd name="connsiteY11" fmla="*/ 1114425 h 1392852"/>
                <a:gd name="connsiteX12" fmla="*/ 0 w 1457325"/>
                <a:gd name="connsiteY12" fmla="*/ 790575 h 1392852"/>
                <a:gd name="connsiteX13" fmla="*/ 76200 w 1457325"/>
                <a:gd name="connsiteY13" fmla="*/ 447675 h 1392852"/>
                <a:gd name="connsiteX14" fmla="*/ 266700 w 1457325"/>
                <a:gd name="connsiteY14" fmla="*/ 123825 h 1392852"/>
                <a:gd name="connsiteX0" fmla="*/ 266700 w 1457325"/>
                <a:gd name="connsiteY0" fmla="*/ 123825 h 1392852"/>
                <a:gd name="connsiteX1" fmla="*/ 552450 w 1457325"/>
                <a:gd name="connsiteY1" fmla="*/ 0 h 1392852"/>
                <a:gd name="connsiteX2" fmla="*/ 748699 w 1457325"/>
                <a:gd name="connsiteY2" fmla="*/ 799100 h 1392852"/>
                <a:gd name="connsiteX3" fmla="*/ 1018323 w 1457325"/>
                <a:gd name="connsiteY3" fmla="*/ 876783 h 1392852"/>
                <a:gd name="connsiteX4" fmla="*/ 1447800 w 1457325"/>
                <a:gd name="connsiteY4" fmla="*/ 557213 h 1392852"/>
                <a:gd name="connsiteX5" fmla="*/ 1457325 w 1457325"/>
                <a:gd name="connsiteY5" fmla="*/ 866775 h 1392852"/>
                <a:gd name="connsiteX6" fmla="*/ 1333500 w 1457325"/>
                <a:gd name="connsiteY6" fmla="*/ 1071563 h 1392852"/>
                <a:gd name="connsiteX7" fmla="*/ 959102 w 1457325"/>
                <a:gd name="connsiteY7" fmla="*/ 1347053 h 1392852"/>
                <a:gd name="connsiteX8" fmla="*/ 555832 w 1457325"/>
                <a:gd name="connsiteY8" fmla="*/ 1392852 h 1392852"/>
                <a:gd name="connsiteX9" fmla="*/ 238125 w 1457325"/>
                <a:gd name="connsiteY9" fmla="*/ 1314450 h 1392852"/>
                <a:gd name="connsiteX10" fmla="*/ 14287 w 1457325"/>
                <a:gd name="connsiteY10" fmla="*/ 1114425 h 1392852"/>
                <a:gd name="connsiteX11" fmla="*/ 0 w 1457325"/>
                <a:gd name="connsiteY11" fmla="*/ 790575 h 1392852"/>
                <a:gd name="connsiteX12" fmla="*/ 76200 w 1457325"/>
                <a:gd name="connsiteY12" fmla="*/ 447675 h 1392852"/>
                <a:gd name="connsiteX13" fmla="*/ 266700 w 1457325"/>
                <a:gd name="connsiteY13" fmla="*/ 123825 h 1392852"/>
                <a:gd name="connsiteX0" fmla="*/ 266700 w 1457325"/>
                <a:gd name="connsiteY0" fmla="*/ 123825 h 1392852"/>
                <a:gd name="connsiteX1" fmla="*/ 552450 w 1457325"/>
                <a:gd name="connsiteY1" fmla="*/ 0 h 1392852"/>
                <a:gd name="connsiteX2" fmla="*/ 748699 w 1457325"/>
                <a:gd name="connsiteY2" fmla="*/ 799100 h 1392852"/>
                <a:gd name="connsiteX3" fmla="*/ 1447800 w 1457325"/>
                <a:gd name="connsiteY3" fmla="*/ 557213 h 1392852"/>
                <a:gd name="connsiteX4" fmla="*/ 1457325 w 1457325"/>
                <a:gd name="connsiteY4" fmla="*/ 866775 h 1392852"/>
                <a:gd name="connsiteX5" fmla="*/ 1333500 w 1457325"/>
                <a:gd name="connsiteY5" fmla="*/ 1071563 h 1392852"/>
                <a:gd name="connsiteX6" fmla="*/ 959102 w 1457325"/>
                <a:gd name="connsiteY6" fmla="*/ 1347053 h 1392852"/>
                <a:gd name="connsiteX7" fmla="*/ 555832 w 1457325"/>
                <a:gd name="connsiteY7" fmla="*/ 1392852 h 1392852"/>
                <a:gd name="connsiteX8" fmla="*/ 238125 w 1457325"/>
                <a:gd name="connsiteY8" fmla="*/ 1314450 h 1392852"/>
                <a:gd name="connsiteX9" fmla="*/ 14287 w 1457325"/>
                <a:gd name="connsiteY9" fmla="*/ 1114425 h 1392852"/>
                <a:gd name="connsiteX10" fmla="*/ 0 w 1457325"/>
                <a:gd name="connsiteY10" fmla="*/ 790575 h 1392852"/>
                <a:gd name="connsiteX11" fmla="*/ 76200 w 1457325"/>
                <a:gd name="connsiteY11" fmla="*/ 447675 h 1392852"/>
                <a:gd name="connsiteX12" fmla="*/ 266700 w 1457325"/>
                <a:gd name="connsiteY12" fmla="*/ 123825 h 1392852"/>
                <a:gd name="connsiteX0" fmla="*/ 266700 w 1457325"/>
                <a:gd name="connsiteY0" fmla="*/ 123825 h 1392852"/>
                <a:gd name="connsiteX1" fmla="*/ 552450 w 1457325"/>
                <a:gd name="connsiteY1" fmla="*/ 0 h 1392852"/>
                <a:gd name="connsiteX2" fmla="*/ 1447800 w 1457325"/>
                <a:gd name="connsiteY2" fmla="*/ 557213 h 1392852"/>
                <a:gd name="connsiteX3" fmla="*/ 1457325 w 1457325"/>
                <a:gd name="connsiteY3" fmla="*/ 866775 h 1392852"/>
                <a:gd name="connsiteX4" fmla="*/ 1333500 w 1457325"/>
                <a:gd name="connsiteY4" fmla="*/ 1071563 h 1392852"/>
                <a:gd name="connsiteX5" fmla="*/ 959102 w 1457325"/>
                <a:gd name="connsiteY5" fmla="*/ 1347053 h 1392852"/>
                <a:gd name="connsiteX6" fmla="*/ 555832 w 1457325"/>
                <a:gd name="connsiteY6" fmla="*/ 1392852 h 1392852"/>
                <a:gd name="connsiteX7" fmla="*/ 238125 w 1457325"/>
                <a:gd name="connsiteY7" fmla="*/ 1314450 h 1392852"/>
                <a:gd name="connsiteX8" fmla="*/ 14287 w 1457325"/>
                <a:gd name="connsiteY8" fmla="*/ 1114425 h 1392852"/>
                <a:gd name="connsiteX9" fmla="*/ 0 w 1457325"/>
                <a:gd name="connsiteY9" fmla="*/ 790575 h 1392852"/>
                <a:gd name="connsiteX10" fmla="*/ 76200 w 1457325"/>
                <a:gd name="connsiteY10" fmla="*/ 447675 h 1392852"/>
                <a:gd name="connsiteX11" fmla="*/ 266700 w 1457325"/>
                <a:gd name="connsiteY11" fmla="*/ 123825 h 1392852"/>
                <a:gd name="connsiteX0" fmla="*/ 266700 w 1457325"/>
                <a:gd name="connsiteY0" fmla="*/ 0 h 1269027"/>
                <a:gd name="connsiteX1" fmla="*/ 1447800 w 1457325"/>
                <a:gd name="connsiteY1" fmla="*/ 433388 h 1269027"/>
                <a:gd name="connsiteX2" fmla="*/ 1457325 w 1457325"/>
                <a:gd name="connsiteY2" fmla="*/ 742950 h 1269027"/>
                <a:gd name="connsiteX3" fmla="*/ 1333500 w 1457325"/>
                <a:gd name="connsiteY3" fmla="*/ 947738 h 1269027"/>
                <a:gd name="connsiteX4" fmla="*/ 959102 w 1457325"/>
                <a:gd name="connsiteY4" fmla="*/ 1223228 h 1269027"/>
                <a:gd name="connsiteX5" fmla="*/ 555832 w 1457325"/>
                <a:gd name="connsiteY5" fmla="*/ 1269027 h 1269027"/>
                <a:gd name="connsiteX6" fmla="*/ 238125 w 1457325"/>
                <a:gd name="connsiteY6" fmla="*/ 1190625 h 1269027"/>
                <a:gd name="connsiteX7" fmla="*/ 14287 w 1457325"/>
                <a:gd name="connsiteY7" fmla="*/ 990600 h 1269027"/>
                <a:gd name="connsiteX8" fmla="*/ 0 w 1457325"/>
                <a:gd name="connsiteY8" fmla="*/ 666750 h 1269027"/>
                <a:gd name="connsiteX9" fmla="*/ 76200 w 1457325"/>
                <a:gd name="connsiteY9" fmla="*/ 323850 h 1269027"/>
                <a:gd name="connsiteX10" fmla="*/ 266700 w 1457325"/>
                <a:gd name="connsiteY10" fmla="*/ 0 h 1269027"/>
                <a:gd name="connsiteX0" fmla="*/ 76200 w 1457325"/>
                <a:gd name="connsiteY0" fmla="*/ 0 h 945177"/>
                <a:gd name="connsiteX1" fmla="*/ 1447800 w 1457325"/>
                <a:gd name="connsiteY1" fmla="*/ 109538 h 945177"/>
                <a:gd name="connsiteX2" fmla="*/ 1457325 w 1457325"/>
                <a:gd name="connsiteY2" fmla="*/ 419100 h 945177"/>
                <a:gd name="connsiteX3" fmla="*/ 1333500 w 1457325"/>
                <a:gd name="connsiteY3" fmla="*/ 623888 h 945177"/>
                <a:gd name="connsiteX4" fmla="*/ 959102 w 1457325"/>
                <a:gd name="connsiteY4" fmla="*/ 899378 h 945177"/>
                <a:gd name="connsiteX5" fmla="*/ 555832 w 1457325"/>
                <a:gd name="connsiteY5" fmla="*/ 945177 h 945177"/>
                <a:gd name="connsiteX6" fmla="*/ 238125 w 1457325"/>
                <a:gd name="connsiteY6" fmla="*/ 866775 h 945177"/>
                <a:gd name="connsiteX7" fmla="*/ 14287 w 1457325"/>
                <a:gd name="connsiteY7" fmla="*/ 666750 h 945177"/>
                <a:gd name="connsiteX8" fmla="*/ 0 w 1457325"/>
                <a:gd name="connsiteY8" fmla="*/ 342900 h 945177"/>
                <a:gd name="connsiteX9" fmla="*/ 76200 w 1457325"/>
                <a:gd name="connsiteY9" fmla="*/ 0 h 945177"/>
                <a:gd name="connsiteX0" fmla="*/ 0 w 1457325"/>
                <a:gd name="connsiteY0" fmla="*/ 233362 h 835639"/>
                <a:gd name="connsiteX1" fmla="*/ 1447800 w 1457325"/>
                <a:gd name="connsiteY1" fmla="*/ 0 h 835639"/>
                <a:gd name="connsiteX2" fmla="*/ 1457325 w 1457325"/>
                <a:gd name="connsiteY2" fmla="*/ 309562 h 835639"/>
                <a:gd name="connsiteX3" fmla="*/ 1333500 w 1457325"/>
                <a:gd name="connsiteY3" fmla="*/ 514350 h 835639"/>
                <a:gd name="connsiteX4" fmla="*/ 959102 w 1457325"/>
                <a:gd name="connsiteY4" fmla="*/ 789840 h 835639"/>
                <a:gd name="connsiteX5" fmla="*/ 555832 w 1457325"/>
                <a:gd name="connsiteY5" fmla="*/ 835639 h 835639"/>
                <a:gd name="connsiteX6" fmla="*/ 238125 w 1457325"/>
                <a:gd name="connsiteY6" fmla="*/ 757237 h 835639"/>
                <a:gd name="connsiteX7" fmla="*/ 14287 w 1457325"/>
                <a:gd name="connsiteY7" fmla="*/ 557212 h 835639"/>
                <a:gd name="connsiteX8" fmla="*/ 0 w 1457325"/>
                <a:gd name="connsiteY8" fmla="*/ 233362 h 835639"/>
                <a:gd name="connsiteX0" fmla="*/ 0 w 1443038"/>
                <a:gd name="connsiteY0" fmla="*/ 557212 h 835639"/>
                <a:gd name="connsiteX1" fmla="*/ 1433513 w 1443038"/>
                <a:gd name="connsiteY1" fmla="*/ 0 h 835639"/>
                <a:gd name="connsiteX2" fmla="*/ 1443038 w 1443038"/>
                <a:gd name="connsiteY2" fmla="*/ 309562 h 835639"/>
                <a:gd name="connsiteX3" fmla="*/ 1319213 w 1443038"/>
                <a:gd name="connsiteY3" fmla="*/ 514350 h 835639"/>
                <a:gd name="connsiteX4" fmla="*/ 944815 w 1443038"/>
                <a:gd name="connsiteY4" fmla="*/ 789840 h 835639"/>
                <a:gd name="connsiteX5" fmla="*/ 541545 w 1443038"/>
                <a:gd name="connsiteY5" fmla="*/ 835639 h 835639"/>
                <a:gd name="connsiteX6" fmla="*/ 223838 w 1443038"/>
                <a:gd name="connsiteY6" fmla="*/ 757237 h 835639"/>
                <a:gd name="connsiteX7" fmla="*/ 0 w 1443038"/>
                <a:gd name="connsiteY7" fmla="*/ 557212 h 835639"/>
                <a:gd name="connsiteX0" fmla="*/ 0 w 1219200"/>
                <a:gd name="connsiteY0" fmla="*/ 757237 h 835639"/>
                <a:gd name="connsiteX1" fmla="*/ 1209675 w 1219200"/>
                <a:gd name="connsiteY1" fmla="*/ 0 h 835639"/>
                <a:gd name="connsiteX2" fmla="*/ 1219200 w 1219200"/>
                <a:gd name="connsiteY2" fmla="*/ 309562 h 835639"/>
                <a:gd name="connsiteX3" fmla="*/ 1095375 w 1219200"/>
                <a:gd name="connsiteY3" fmla="*/ 514350 h 835639"/>
                <a:gd name="connsiteX4" fmla="*/ 720977 w 1219200"/>
                <a:gd name="connsiteY4" fmla="*/ 789840 h 835639"/>
                <a:gd name="connsiteX5" fmla="*/ 317707 w 1219200"/>
                <a:gd name="connsiteY5" fmla="*/ 835639 h 835639"/>
                <a:gd name="connsiteX6" fmla="*/ 0 w 1219200"/>
                <a:gd name="connsiteY6" fmla="*/ 757237 h 835639"/>
                <a:gd name="connsiteX0" fmla="*/ 0 w 1219200"/>
                <a:gd name="connsiteY0" fmla="*/ 447675 h 526077"/>
                <a:gd name="connsiteX1" fmla="*/ 1219200 w 1219200"/>
                <a:gd name="connsiteY1" fmla="*/ 0 h 526077"/>
                <a:gd name="connsiteX2" fmla="*/ 1095375 w 1219200"/>
                <a:gd name="connsiteY2" fmla="*/ 204788 h 526077"/>
                <a:gd name="connsiteX3" fmla="*/ 720977 w 1219200"/>
                <a:gd name="connsiteY3" fmla="*/ 480278 h 526077"/>
                <a:gd name="connsiteX4" fmla="*/ 317707 w 1219200"/>
                <a:gd name="connsiteY4" fmla="*/ 526077 h 526077"/>
                <a:gd name="connsiteX5" fmla="*/ 0 w 1219200"/>
                <a:gd name="connsiteY5" fmla="*/ 447675 h 52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" h="526077">
                  <a:moveTo>
                    <a:pt x="0" y="447675"/>
                  </a:moveTo>
                  <a:lnTo>
                    <a:pt x="1219200" y="0"/>
                  </a:lnTo>
                  <a:lnTo>
                    <a:pt x="1095375" y="204788"/>
                  </a:lnTo>
                  <a:lnTo>
                    <a:pt x="720977" y="480278"/>
                  </a:lnTo>
                  <a:lnTo>
                    <a:pt x="317707" y="526077"/>
                  </a:lnTo>
                  <a:lnTo>
                    <a:pt x="0" y="447675"/>
                  </a:lnTo>
                  <a:close/>
                </a:path>
              </a:pathLst>
            </a:custGeom>
            <a:solidFill>
              <a:srgbClr val="FF5050">
                <a:alpha val="6588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6452224" y="1415762"/>
              <a:ext cx="2149179" cy="1447045"/>
            </a:xfrm>
            <a:custGeom>
              <a:avLst/>
              <a:gdLst>
                <a:gd name="connsiteX0" fmla="*/ 262759 w 1334814"/>
                <a:gd name="connsiteY0" fmla="*/ 10510 h 1292772"/>
                <a:gd name="connsiteX1" fmla="*/ 0 w 1334814"/>
                <a:gd name="connsiteY1" fmla="*/ 704193 h 1292772"/>
                <a:gd name="connsiteX2" fmla="*/ 525517 w 1334814"/>
                <a:gd name="connsiteY2" fmla="*/ 1292772 h 1292772"/>
                <a:gd name="connsiteX3" fmla="*/ 1334814 w 1334814"/>
                <a:gd name="connsiteY3" fmla="*/ 966951 h 1292772"/>
                <a:gd name="connsiteX4" fmla="*/ 1082566 w 1334814"/>
                <a:gd name="connsiteY4" fmla="*/ 0 h 1292772"/>
                <a:gd name="connsiteX5" fmla="*/ 262759 w 1334814"/>
                <a:gd name="connsiteY5" fmla="*/ 10510 h 1292772"/>
                <a:gd name="connsiteX0" fmla="*/ 269136 w 1341191"/>
                <a:gd name="connsiteY0" fmla="*/ 10510 h 1292772"/>
                <a:gd name="connsiteX1" fmla="*/ 0 w 1341191"/>
                <a:gd name="connsiteY1" fmla="*/ 685528 h 1292772"/>
                <a:gd name="connsiteX2" fmla="*/ 531894 w 1341191"/>
                <a:gd name="connsiteY2" fmla="*/ 1292772 h 1292772"/>
                <a:gd name="connsiteX3" fmla="*/ 1341191 w 1341191"/>
                <a:gd name="connsiteY3" fmla="*/ 966951 h 1292772"/>
                <a:gd name="connsiteX4" fmla="*/ 1088943 w 1341191"/>
                <a:gd name="connsiteY4" fmla="*/ 0 h 1292772"/>
                <a:gd name="connsiteX5" fmla="*/ 269136 w 1341191"/>
                <a:gd name="connsiteY5" fmla="*/ 10510 h 1292772"/>
                <a:gd name="connsiteX0" fmla="*/ 1088943 w 1341191"/>
                <a:gd name="connsiteY0" fmla="*/ 0 h 1292772"/>
                <a:gd name="connsiteX1" fmla="*/ 0 w 1341191"/>
                <a:gd name="connsiteY1" fmla="*/ 685528 h 1292772"/>
                <a:gd name="connsiteX2" fmla="*/ 531894 w 1341191"/>
                <a:gd name="connsiteY2" fmla="*/ 1292772 h 1292772"/>
                <a:gd name="connsiteX3" fmla="*/ 1341191 w 1341191"/>
                <a:gd name="connsiteY3" fmla="*/ 966951 h 1292772"/>
                <a:gd name="connsiteX4" fmla="*/ 1088943 w 1341191"/>
                <a:gd name="connsiteY4" fmla="*/ 0 h 1292772"/>
                <a:gd name="connsiteX0" fmla="*/ 1311167 w 1341191"/>
                <a:gd name="connsiteY0" fmla="*/ 119866 h 607244"/>
                <a:gd name="connsiteX1" fmla="*/ 0 w 1341191"/>
                <a:gd name="connsiteY1" fmla="*/ 0 h 607244"/>
                <a:gd name="connsiteX2" fmla="*/ 531894 w 1341191"/>
                <a:gd name="connsiteY2" fmla="*/ 607244 h 607244"/>
                <a:gd name="connsiteX3" fmla="*/ 1341191 w 1341191"/>
                <a:gd name="connsiteY3" fmla="*/ 281423 h 607244"/>
                <a:gd name="connsiteX4" fmla="*/ 1311167 w 1341191"/>
                <a:gd name="connsiteY4" fmla="*/ 119866 h 607244"/>
                <a:gd name="connsiteX0" fmla="*/ 912072 w 942096"/>
                <a:gd name="connsiteY0" fmla="*/ 0 h 487378"/>
                <a:gd name="connsiteX1" fmla="*/ 0 w 942096"/>
                <a:gd name="connsiteY1" fmla="*/ 335182 h 487378"/>
                <a:gd name="connsiteX2" fmla="*/ 132799 w 942096"/>
                <a:gd name="connsiteY2" fmla="*/ 487378 h 487378"/>
                <a:gd name="connsiteX3" fmla="*/ 942096 w 942096"/>
                <a:gd name="connsiteY3" fmla="*/ 161557 h 487378"/>
                <a:gd name="connsiteX4" fmla="*/ 912072 w 942096"/>
                <a:gd name="connsiteY4" fmla="*/ 0 h 487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096" h="487378">
                  <a:moveTo>
                    <a:pt x="912072" y="0"/>
                  </a:moveTo>
                  <a:lnTo>
                    <a:pt x="0" y="335182"/>
                  </a:lnTo>
                  <a:lnTo>
                    <a:pt x="132799" y="487378"/>
                  </a:lnTo>
                  <a:lnTo>
                    <a:pt x="942096" y="161557"/>
                  </a:lnTo>
                  <a:lnTo>
                    <a:pt x="91207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6148552" y="1282262"/>
              <a:ext cx="2711669" cy="1555531"/>
            </a:xfrm>
            <a:custGeom>
              <a:avLst/>
              <a:gdLst>
                <a:gd name="connsiteX0" fmla="*/ 2764221 w 2764221"/>
                <a:gd name="connsiteY0" fmla="*/ 0 h 1555531"/>
                <a:gd name="connsiteX1" fmla="*/ 2490952 w 2764221"/>
                <a:gd name="connsiteY1" fmla="*/ 641131 h 1555531"/>
                <a:gd name="connsiteX2" fmla="*/ 1986455 w 2764221"/>
                <a:gd name="connsiteY2" fmla="*/ 1397876 h 1555531"/>
                <a:gd name="connsiteX3" fmla="*/ 672662 w 2764221"/>
                <a:gd name="connsiteY3" fmla="*/ 1555531 h 1555531"/>
                <a:gd name="connsiteX4" fmla="*/ 0 w 2764221"/>
                <a:gd name="connsiteY4" fmla="*/ 1334814 h 1555531"/>
                <a:gd name="connsiteX5" fmla="*/ 0 w 2764221"/>
                <a:gd name="connsiteY5" fmla="*/ 1334814 h 1555531"/>
                <a:gd name="connsiteX0" fmla="*/ 2764221 w 2764221"/>
                <a:gd name="connsiteY0" fmla="*/ 0 h 1555531"/>
                <a:gd name="connsiteX1" fmla="*/ 2490952 w 2764221"/>
                <a:gd name="connsiteY1" fmla="*/ 641131 h 1555531"/>
                <a:gd name="connsiteX2" fmla="*/ 1986455 w 2764221"/>
                <a:gd name="connsiteY2" fmla="*/ 1397876 h 1555531"/>
                <a:gd name="connsiteX3" fmla="*/ 672662 w 2764221"/>
                <a:gd name="connsiteY3" fmla="*/ 1555531 h 1555531"/>
                <a:gd name="connsiteX4" fmla="*/ 0 w 2764221"/>
                <a:gd name="connsiteY4" fmla="*/ 1334814 h 1555531"/>
                <a:gd name="connsiteX5" fmla="*/ 31531 w 2764221"/>
                <a:gd name="connsiteY5" fmla="*/ 1324304 h 1555531"/>
                <a:gd name="connsiteX0" fmla="*/ 2764221 w 2764221"/>
                <a:gd name="connsiteY0" fmla="*/ 0 h 1555531"/>
                <a:gd name="connsiteX1" fmla="*/ 2490952 w 2764221"/>
                <a:gd name="connsiteY1" fmla="*/ 641131 h 1555531"/>
                <a:gd name="connsiteX2" fmla="*/ 1986455 w 2764221"/>
                <a:gd name="connsiteY2" fmla="*/ 1397876 h 1555531"/>
                <a:gd name="connsiteX3" fmla="*/ 672662 w 2764221"/>
                <a:gd name="connsiteY3" fmla="*/ 1555531 h 1555531"/>
                <a:gd name="connsiteX4" fmla="*/ 0 w 2764221"/>
                <a:gd name="connsiteY4" fmla="*/ 1334814 h 1555531"/>
                <a:gd name="connsiteX5" fmla="*/ 84083 w 2764221"/>
                <a:gd name="connsiteY5" fmla="*/ 1303283 h 1555531"/>
                <a:gd name="connsiteX0" fmla="*/ 2711669 w 2711669"/>
                <a:gd name="connsiteY0" fmla="*/ 0 h 1555531"/>
                <a:gd name="connsiteX1" fmla="*/ 2438400 w 2711669"/>
                <a:gd name="connsiteY1" fmla="*/ 641131 h 1555531"/>
                <a:gd name="connsiteX2" fmla="*/ 1933903 w 2711669"/>
                <a:gd name="connsiteY2" fmla="*/ 1397876 h 1555531"/>
                <a:gd name="connsiteX3" fmla="*/ 620110 w 2711669"/>
                <a:gd name="connsiteY3" fmla="*/ 1555531 h 1555531"/>
                <a:gd name="connsiteX4" fmla="*/ 0 w 2711669"/>
                <a:gd name="connsiteY4" fmla="*/ 1324303 h 1555531"/>
                <a:gd name="connsiteX5" fmla="*/ 31531 w 2711669"/>
                <a:gd name="connsiteY5" fmla="*/ 1303283 h 155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1669" h="1555531">
                  <a:moveTo>
                    <a:pt x="2711669" y="0"/>
                  </a:moveTo>
                  <a:lnTo>
                    <a:pt x="2438400" y="641131"/>
                  </a:lnTo>
                  <a:lnTo>
                    <a:pt x="1933903" y="1397876"/>
                  </a:lnTo>
                  <a:lnTo>
                    <a:pt x="620110" y="1555531"/>
                  </a:lnTo>
                  <a:lnTo>
                    <a:pt x="0" y="1324303"/>
                  </a:lnTo>
                  <a:lnTo>
                    <a:pt x="31531" y="1303283"/>
                  </a:lnTo>
                </a:path>
              </a:pathLst>
            </a:custGeom>
            <a:noFill/>
            <a:ln w="508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038205" y="1340086"/>
              <a:ext cx="2732689" cy="1650125"/>
            </a:xfrm>
            <a:custGeom>
              <a:avLst/>
              <a:gdLst>
                <a:gd name="connsiteX0" fmla="*/ 2764221 w 2764221"/>
                <a:gd name="connsiteY0" fmla="*/ 0 h 1555531"/>
                <a:gd name="connsiteX1" fmla="*/ 2490952 w 2764221"/>
                <a:gd name="connsiteY1" fmla="*/ 641131 h 1555531"/>
                <a:gd name="connsiteX2" fmla="*/ 1986455 w 2764221"/>
                <a:gd name="connsiteY2" fmla="*/ 1397876 h 1555531"/>
                <a:gd name="connsiteX3" fmla="*/ 672662 w 2764221"/>
                <a:gd name="connsiteY3" fmla="*/ 1555531 h 1555531"/>
                <a:gd name="connsiteX4" fmla="*/ 0 w 2764221"/>
                <a:gd name="connsiteY4" fmla="*/ 1334814 h 1555531"/>
                <a:gd name="connsiteX5" fmla="*/ 0 w 2764221"/>
                <a:gd name="connsiteY5" fmla="*/ 1334814 h 1555531"/>
                <a:gd name="connsiteX0" fmla="*/ 2764221 w 2764221"/>
                <a:gd name="connsiteY0" fmla="*/ 0 h 1671145"/>
                <a:gd name="connsiteX1" fmla="*/ 2490952 w 2764221"/>
                <a:gd name="connsiteY1" fmla="*/ 641131 h 1671145"/>
                <a:gd name="connsiteX2" fmla="*/ 1986455 w 2764221"/>
                <a:gd name="connsiteY2" fmla="*/ 1397876 h 1671145"/>
                <a:gd name="connsiteX3" fmla="*/ 672662 w 2764221"/>
                <a:gd name="connsiteY3" fmla="*/ 1555531 h 1671145"/>
                <a:gd name="connsiteX4" fmla="*/ 0 w 2764221"/>
                <a:gd name="connsiteY4" fmla="*/ 1334814 h 1671145"/>
                <a:gd name="connsiteX5" fmla="*/ 126124 w 2764221"/>
                <a:gd name="connsiteY5" fmla="*/ 1671145 h 1671145"/>
                <a:gd name="connsiteX0" fmla="*/ 2669628 w 2669628"/>
                <a:gd name="connsiteY0" fmla="*/ 0 h 2133601"/>
                <a:gd name="connsiteX1" fmla="*/ 2396359 w 2669628"/>
                <a:gd name="connsiteY1" fmla="*/ 641131 h 2133601"/>
                <a:gd name="connsiteX2" fmla="*/ 1891862 w 2669628"/>
                <a:gd name="connsiteY2" fmla="*/ 1397876 h 2133601"/>
                <a:gd name="connsiteX3" fmla="*/ 578069 w 2669628"/>
                <a:gd name="connsiteY3" fmla="*/ 1555531 h 2133601"/>
                <a:gd name="connsiteX4" fmla="*/ 0 w 2669628"/>
                <a:gd name="connsiteY4" fmla="*/ 2133601 h 2133601"/>
                <a:gd name="connsiteX5" fmla="*/ 31531 w 2669628"/>
                <a:gd name="connsiteY5" fmla="*/ 1671145 h 2133601"/>
                <a:gd name="connsiteX0" fmla="*/ 2669628 w 2669628"/>
                <a:gd name="connsiteY0" fmla="*/ 0 h 2133601"/>
                <a:gd name="connsiteX1" fmla="*/ 2396359 w 2669628"/>
                <a:gd name="connsiteY1" fmla="*/ 641131 h 2133601"/>
                <a:gd name="connsiteX2" fmla="*/ 1891862 w 2669628"/>
                <a:gd name="connsiteY2" fmla="*/ 1397876 h 2133601"/>
                <a:gd name="connsiteX3" fmla="*/ 1324304 w 2669628"/>
                <a:gd name="connsiteY3" fmla="*/ 2091559 h 2133601"/>
                <a:gd name="connsiteX4" fmla="*/ 0 w 2669628"/>
                <a:gd name="connsiteY4" fmla="*/ 2133601 h 2133601"/>
                <a:gd name="connsiteX5" fmla="*/ 31531 w 2669628"/>
                <a:gd name="connsiteY5" fmla="*/ 1671145 h 2133601"/>
                <a:gd name="connsiteX0" fmla="*/ 2638097 w 2638097"/>
                <a:gd name="connsiteY0" fmla="*/ 0 h 2091559"/>
                <a:gd name="connsiteX1" fmla="*/ 2364828 w 2638097"/>
                <a:gd name="connsiteY1" fmla="*/ 641131 h 2091559"/>
                <a:gd name="connsiteX2" fmla="*/ 1860331 w 2638097"/>
                <a:gd name="connsiteY2" fmla="*/ 1397876 h 2091559"/>
                <a:gd name="connsiteX3" fmla="*/ 1292773 w 2638097"/>
                <a:gd name="connsiteY3" fmla="*/ 2091559 h 2091559"/>
                <a:gd name="connsiteX4" fmla="*/ 714704 w 2638097"/>
                <a:gd name="connsiteY4" fmla="*/ 2017987 h 2091559"/>
                <a:gd name="connsiteX5" fmla="*/ 0 w 2638097"/>
                <a:gd name="connsiteY5" fmla="*/ 1671145 h 2091559"/>
                <a:gd name="connsiteX0" fmla="*/ 2627586 w 2627586"/>
                <a:gd name="connsiteY0" fmla="*/ 0 h 2091559"/>
                <a:gd name="connsiteX1" fmla="*/ 2354317 w 2627586"/>
                <a:gd name="connsiteY1" fmla="*/ 641131 h 2091559"/>
                <a:gd name="connsiteX2" fmla="*/ 1849820 w 2627586"/>
                <a:gd name="connsiteY2" fmla="*/ 1397876 h 2091559"/>
                <a:gd name="connsiteX3" fmla="*/ 1282262 w 2627586"/>
                <a:gd name="connsiteY3" fmla="*/ 2091559 h 2091559"/>
                <a:gd name="connsiteX4" fmla="*/ 704193 w 2627586"/>
                <a:gd name="connsiteY4" fmla="*/ 2017987 h 2091559"/>
                <a:gd name="connsiteX5" fmla="*/ 0 w 2627586"/>
                <a:gd name="connsiteY5" fmla="*/ 1765738 h 2091559"/>
                <a:gd name="connsiteX0" fmla="*/ 2627586 w 2627586"/>
                <a:gd name="connsiteY0" fmla="*/ 0 h 2091559"/>
                <a:gd name="connsiteX1" fmla="*/ 2354317 w 2627586"/>
                <a:gd name="connsiteY1" fmla="*/ 641131 h 2091559"/>
                <a:gd name="connsiteX2" fmla="*/ 1849820 w 2627586"/>
                <a:gd name="connsiteY2" fmla="*/ 1397876 h 2091559"/>
                <a:gd name="connsiteX3" fmla="*/ 1282262 w 2627586"/>
                <a:gd name="connsiteY3" fmla="*/ 2091559 h 2091559"/>
                <a:gd name="connsiteX4" fmla="*/ 641131 w 2627586"/>
                <a:gd name="connsiteY4" fmla="*/ 1986456 h 2091559"/>
                <a:gd name="connsiteX5" fmla="*/ 0 w 2627586"/>
                <a:gd name="connsiteY5" fmla="*/ 1765738 h 2091559"/>
                <a:gd name="connsiteX0" fmla="*/ 2627586 w 2627586"/>
                <a:gd name="connsiteY0" fmla="*/ 0 h 2091559"/>
                <a:gd name="connsiteX1" fmla="*/ 2354317 w 2627586"/>
                <a:gd name="connsiteY1" fmla="*/ 641131 h 2091559"/>
                <a:gd name="connsiteX2" fmla="*/ 2469930 w 2627586"/>
                <a:gd name="connsiteY2" fmla="*/ 998483 h 2091559"/>
                <a:gd name="connsiteX3" fmla="*/ 1282262 w 2627586"/>
                <a:gd name="connsiteY3" fmla="*/ 2091559 h 2091559"/>
                <a:gd name="connsiteX4" fmla="*/ 641131 w 2627586"/>
                <a:gd name="connsiteY4" fmla="*/ 1986456 h 2091559"/>
                <a:gd name="connsiteX5" fmla="*/ 0 w 2627586"/>
                <a:gd name="connsiteY5" fmla="*/ 1765738 h 2091559"/>
                <a:gd name="connsiteX0" fmla="*/ 2627586 w 2669627"/>
                <a:gd name="connsiteY0" fmla="*/ 0 h 2091559"/>
                <a:gd name="connsiteX1" fmla="*/ 2669627 w 2669627"/>
                <a:gd name="connsiteY1" fmla="*/ 441434 h 2091559"/>
                <a:gd name="connsiteX2" fmla="*/ 2469930 w 2669627"/>
                <a:gd name="connsiteY2" fmla="*/ 998483 h 2091559"/>
                <a:gd name="connsiteX3" fmla="*/ 1282262 w 2669627"/>
                <a:gd name="connsiteY3" fmla="*/ 2091559 h 2091559"/>
                <a:gd name="connsiteX4" fmla="*/ 641131 w 2669627"/>
                <a:gd name="connsiteY4" fmla="*/ 1986456 h 2091559"/>
                <a:gd name="connsiteX5" fmla="*/ 0 w 2669627"/>
                <a:gd name="connsiteY5" fmla="*/ 1765738 h 2091559"/>
                <a:gd name="connsiteX0" fmla="*/ 2627586 w 2669627"/>
                <a:gd name="connsiteY0" fmla="*/ 0 h 2091559"/>
                <a:gd name="connsiteX1" fmla="*/ 2669627 w 2669627"/>
                <a:gd name="connsiteY1" fmla="*/ 441434 h 2091559"/>
                <a:gd name="connsiteX2" fmla="*/ 2438399 w 2669627"/>
                <a:gd name="connsiteY2" fmla="*/ 987973 h 2091559"/>
                <a:gd name="connsiteX3" fmla="*/ 1282262 w 2669627"/>
                <a:gd name="connsiteY3" fmla="*/ 2091559 h 2091559"/>
                <a:gd name="connsiteX4" fmla="*/ 641131 w 2669627"/>
                <a:gd name="connsiteY4" fmla="*/ 1986456 h 2091559"/>
                <a:gd name="connsiteX5" fmla="*/ 0 w 2669627"/>
                <a:gd name="connsiteY5" fmla="*/ 1765738 h 2091559"/>
                <a:gd name="connsiteX0" fmla="*/ 2669627 w 2669627"/>
                <a:gd name="connsiteY0" fmla="*/ 0 h 1650125"/>
                <a:gd name="connsiteX1" fmla="*/ 2438399 w 2669627"/>
                <a:gd name="connsiteY1" fmla="*/ 546539 h 1650125"/>
                <a:gd name="connsiteX2" fmla="*/ 1282262 w 2669627"/>
                <a:gd name="connsiteY2" fmla="*/ 1650125 h 1650125"/>
                <a:gd name="connsiteX3" fmla="*/ 641131 w 2669627"/>
                <a:gd name="connsiteY3" fmla="*/ 1545022 h 1650125"/>
                <a:gd name="connsiteX4" fmla="*/ 0 w 2669627"/>
                <a:gd name="connsiteY4" fmla="*/ 1324304 h 1650125"/>
                <a:gd name="connsiteX0" fmla="*/ 2732689 w 2732689"/>
                <a:gd name="connsiteY0" fmla="*/ 0 h 1650125"/>
                <a:gd name="connsiteX1" fmla="*/ 2501461 w 2732689"/>
                <a:gd name="connsiteY1" fmla="*/ 546539 h 1650125"/>
                <a:gd name="connsiteX2" fmla="*/ 1345324 w 2732689"/>
                <a:gd name="connsiteY2" fmla="*/ 1650125 h 1650125"/>
                <a:gd name="connsiteX3" fmla="*/ 704193 w 2732689"/>
                <a:gd name="connsiteY3" fmla="*/ 1545022 h 1650125"/>
                <a:gd name="connsiteX4" fmla="*/ 0 w 2732689"/>
                <a:gd name="connsiteY4" fmla="*/ 1282263 h 16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689" h="1650125">
                  <a:moveTo>
                    <a:pt x="2732689" y="0"/>
                  </a:moveTo>
                  <a:lnTo>
                    <a:pt x="2501461" y="546539"/>
                  </a:lnTo>
                  <a:lnTo>
                    <a:pt x="1345324" y="1650125"/>
                  </a:lnTo>
                  <a:lnTo>
                    <a:pt x="704193" y="1545022"/>
                  </a:lnTo>
                  <a:lnTo>
                    <a:pt x="0" y="1282263"/>
                  </a:lnTo>
                </a:path>
              </a:pathLst>
            </a:custGeom>
            <a:noFill/>
            <a:ln w="57150" cap="flat" cmpd="sng" algn="ctr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7577960" y="2596054"/>
              <a:ext cx="252248" cy="24173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973731" y="2575033"/>
              <a:ext cx="224338" cy="19969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8483471" y="1781533"/>
              <a:ext cx="224338" cy="1996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274821" y="2895593"/>
              <a:ext cx="224338" cy="199697"/>
            </a:xfrm>
            <a:prstGeom prst="ellipse">
              <a:avLst/>
            </a:prstGeom>
            <a:solidFill>
              <a:srgbClr val="CC00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6644221" y="2779983"/>
              <a:ext cx="224338" cy="19969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5482193" y="6054721"/>
            <a:ext cx="34621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kern="0" dirty="0" err="1" smtClean="0">
                <a:solidFill>
                  <a:srgbClr val="008000"/>
                </a:solidFill>
                <a:latin typeface="Arial"/>
                <a:ea typeface="+mn-ea"/>
                <a:cs typeface="Arial"/>
              </a:rPr>
              <a:t>conv</a:t>
            </a:r>
            <a:r>
              <a:rPr lang="en-US" sz="2000" b="0" kern="0" dirty="0" smtClean="0">
                <a:solidFill>
                  <a:srgbClr val="008000"/>
                </a:solidFill>
                <a:latin typeface="Arial"/>
                <a:ea typeface="+mn-ea"/>
                <a:cs typeface="Arial"/>
              </a:rPr>
              <a:t>(extended local-code </a:t>
            </a:r>
            <a:r>
              <a:rPr lang="en-US" sz="2000" b="0" kern="0" dirty="0" smtClean="0">
                <a:solidFill>
                  <a:srgbClr val="008000"/>
                </a:solidFill>
                <a:latin typeface="Arial"/>
                <a:ea typeface="+mn-ea"/>
                <a:cs typeface="Arial"/>
                <a:sym typeface="Euclid Math One" pitchFamily="18" charset="2"/>
              </a:rPr>
              <a:t></a:t>
            </a:r>
            <a:r>
              <a:rPr lang="en-US" sz="2000" b="0" kern="0" baseline="-25000" dirty="0" smtClean="0">
                <a:solidFill>
                  <a:srgbClr val="008000"/>
                </a:solidFill>
                <a:latin typeface="+mj-lt"/>
                <a:ea typeface="+mn-ea"/>
                <a:cs typeface="Arial"/>
                <a:sym typeface="Euclid Math One" pitchFamily="18" charset="2"/>
              </a:rPr>
              <a:t>1</a:t>
            </a:r>
            <a:r>
              <a:rPr lang="en-US" sz="2000" b="0" kern="0" dirty="0" smtClean="0">
                <a:solidFill>
                  <a:srgbClr val="008000"/>
                </a:solidFill>
                <a:latin typeface="+mj-lt"/>
                <a:ea typeface="+mn-ea"/>
                <a:cs typeface="Arial"/>
                <a:sym typeface="Euclid Math One" pitchFamily="18" charset="2"/>
              </a:rPr>
              <a:t>)</a:t>
            </a:r>
            <a:endParaRPr lang="en-US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487453" y="6385791"/>
            <a:ext cx="34621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kern="0" dirty="0" err="1" smtClean="0">
                <a:solidFill>
                  <a:srgbClr val="CC0099"/>
                </a:solidFill>
                <a:latin typeface="Arial"/>
                <a:ea typeface="+mn-ea"/>
                <a:cs typeface="Arial"/>
              </a:rPr>
              <a:t>conv</a:t>
            </a:r>
            <a:r>
              <a:rPr lang="en-US" sz="2000" b="0" kern="0" dirty="0" smtClean="0">
                <a:solidFill>
                  <a:srgbClr val="CC0099"/>
                </a:solidFill>
                <a:latin typeface="Arial"/>
                <a:ea typeface="+mn-ea"/>
                <a:cs typeface="Arial"/>
              </a:rPr>
              <a:t>(extended local-code </a:t>
            </a:r>
            <a:r>
              <a:rPr lang="en-US" sz="2000" b="0" kern="0" dirty="0" smtClean="0">
                <a:solidFill>
                  <a:srgbClr val="CC0099"/>
                </a:solidFill>
                <a:latin typeface="Arial"/>
                <a:ea typeface="+mn-ea"/>
                <a:cs typeface="Arial"/>
                <a:sym typeface="Euclid Math One" pitchFamily="18" charset="2"/>
              </a:rPr>
              <a:t></a:t>
            </a:r>
            <a:r>
              <a:rPr lang="en-US" sz="2000" b="0" kern="0" baseline="-25000" dirty="0" smtClean="0">
                <a:solidFill>
                  <a:srgbClr val="CC0099"/>
                </a:solidFill>
                <a:latin typeface="+mj-lt"/>
                <a:ea typeface="+mn-ea"/>
                <a:cs typeface="Arial"/>
                <a:sym typeface="Euclid Math One" pitchFamily="18" charset="2"/>
              </a:rPr>
              <a:t>2</a:t>
            </a:r>
            <a:r>
              <a:rPr lang="en-US" sz="2000" b="0" kern="0" dirty="0" smtClean="0">
                <a:solidFill>
                  <a:srgbClr val="CC0099"/>
                </a:solidFill>
                <a:latin typeface="+mj-lt"/>
                <a:ea typeface="+mn-ea"/>
                <a:cs typeface="Arial"/>
                <a:sym typeface="Euclid Math One" pitchFamily="18" charset="2"/>
              </a:rPr>
              <a:t>)</a:t>
            </a:r>
            <a:endParaRPr lang="en-US" dirty="0">
              <a:solidFill>
                <a:srgbClr val="CC0099"/>
              </a:solidFill>
              <a:latin typeface="+mj-lt"/>
            </a:endParaRPr>
          </a:p>
        </p:txBody>
      </p:sp>
      <p:sp>
        <p:nvSpPr>
          <p:cNvPr id="118" name="Rectangle 117"/>
          <p:cNvSpPr/>
          <p:nvPr/>
        </p:nvSpPr>
        <p:spPr bwMode="auto">
          <a:xfrm rot="20331955">
            <a:off x="6148537" y="3804757"/>
            <a:ext cx="1429407" cy="903889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28" name="Content Placeholder 2"/>
          <p:cNvSpPr>
            <a:spLocks/>
          </p:cNvSpPr>
          <p:nvPr/>
        </p:nvSpPr>
        <p:spPr bwMode="auto">
          <a:xfrm>
            <a:off x="209550" y="893380"/>
            <a:ext cx="8934450" cy="541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r>
              <a:rPr lang="en-US" sz="2400" b="0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Maximum-likelihood (ML) </a:t>
            </a:r>
            <a:r>
              <a:rPr lang="en-US" sz="2400" b="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decoding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b="0" dirty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800" b="0" dirty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400" b="0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endParaRPr lang="en-US" sz="2400" b="0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r>
              <a:rPr lang="en-US" sz="2400" b="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Linear </a:t>
            </a:r>
            <a:r>
              <a:rPr lang="en-US" sz="2400" b="0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Programming (LP) decoding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[following Fel03, FWK05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]: 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dirty="0">
                <a:latin typeface="Arial" pitchFamily="34" charset="0"/>
                <a:cs typeface="Arial" pitchFamily="34" charset="0"/>
              </a:rPr>
              <a:t>	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where</a:t>
            </a:r>
            <a:br>
              <a:rPr lang="en-US" sz="2400" b="0" dirty="0" smtClean="0">
                <a:latin typeface="Arial" pitchFamily="34" charset="0"/>
                <a:cs typeface="Arial" pitchFamily="34" charset="0"/>
              </a:rPr>
            </a:b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P satisfies the requirements.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8"/>
              </a:buBlip>
            </a:pP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8"/>
              </a:buBlip>
            </a:pP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SSIM@PSWLIKP1E8WYY577" val="404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2190</Words>
  <Application>Microsoft Office PowerPoint</Application>
  <PresentationFormat>On-screen Show (4:3)</PresentationFormat>
  <Paragraphs>515</Paragraphs>
  <Slides>34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Equation</vt:lpstr>
      <vt:lpstr>Document</vt:lpstr>
      <vt:lpstr>Local optimality in Tanner codes</vt:lpstr>
      <vt:lpstr>Error Correcting Codes for Memoryless   Binary-Input Output-Symmetric Channels (1)</vt:lpstr>
      <vt:lpstr>Error Correcting Codes for Memoryless   Binary-Input Output-Symmetric Channels (2)</vt:lpstr>
      <vt:lpstr>Maximum-Likelihood (ML) Decoding</vt:lpstr>
      <vt:lpstr>Linear Programming (LP) Decoding</vt:lpstr>
      <vt:lpstr>Linear Programming (LP) Decoding</vt:lpstr>
      <vt:lpstr>Linear Programming (LP) Decoding</vt:lpstr>
      <vt:lpstr>Tanner Codes [Tan81]</vt:lpstr>
      <vt:lpstr>LP Decoding of Tanner Codes</vt:lpstr>
      <vt:lpstr>Why study (irregular) Tanner Codes?</vt:lpstr>
      <vt:lpstr>Criterions of Interest</vt:lpstr>
      <vt:lpstr>Combinatorial Characterization of Local Optimality (1)</vt:lpstr>
      <vt:lpstr>Combinatorial Characterization of Local Optimality (2)</vt:lpstr>
      <vt:lpstr>Combinatorial Characterization of Local Optimality (3)</vt:lpstr>
      <vt:lpstr>Path-Prefix Tree</vt:lpstr>
      <vt:lpstr>d-Tree</vt:lpstr>
      <vt:lpstr>Cost of a Projected Weighted Subtree</vt:lpstr>
      <vt:lpstr>Combinatorial Characterization of Local Optimality</vt:lpstr>
      <vt:lpstr>Thm: Local Opt ⇒ ML Opt / LP Opt</vt:lpstr>
      <vt:lpstr>Thm: Local Opt ⇒ ML Opt / LP Opt</vt:lpstr>
      <vt:lpstr>Thm: Local Opt ⇒ ML Opt / LP Opt</vt:lpstr>
      <vt:lpstr>Thm: Local Opt ⇒ ML Opt / LP Opt</vt:lpstr>
      <vt:lpstr>Bounds for LP Decoding Based on d-Trees (analysis for regular factor graphs)</vt:lpstr>
      <vt:lpstr>Message Passing Decoding for Irregular LDPC codes</vt:lpstr>
      <vt:lpstr> -Weighted Min-Sum: Message Rules</vt:lpstr>
      <vt:lpstr> -Weighted Min-Sum: Decision Rule</vt:lpstr>
      <vt:lpstr>Thm: Local Opt. ⇒  -Weighted Min-Sum Opt.</vt:lpstr>
      <vt:lpstr>Local Optimality Certificates for LP decoding</vt:lpstr>
      <vt:lpstr>Local Optimality Certificates for LP decoding – Summary of Main Techniques</vt:lpstr>
      <vt:lpstr>Local Optimality Certificates for LP decoding – Summary of Main Techniques</vt:lpstr>
      <vt:lpstr>Local Optimality Certificates for LP decoding – Summary of Main Techniques</vt:lpstr>
      <vt:lpstr>Conclusions</vt:lpstr>
      <vt:lpstr>Future Work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/>
  <cp:lastModifiedBy/>
  <cp:revision>2620</cp:revision>
  <cp:lastPrinted>1601-01-01T00:00:00Z</cp:lastPrinted>
  <dcterms:created xsi:type="dcterms:W3CDTF">1601-01-01T00:00:00Z</dcterms:created>
  <dcterms:modified xsi:type="dcterms:W3CDTF">2011-06-10T16:18:12Z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